
<file path=[Content_Types].xml><?xml version="1.0" encoding="utf-8"?>
<Types xmlns="http://schemas.openxmlformats.org/package/2006/content-types">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1.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750" r:id="rId2"/>
  </p:sldMasterIdLst>
  <p:notesMasterIdLst>
    <p:notesMasterId r:id="rId100"/>
  </p:notesMasterIdLst>
  <p:sldIdLst>
    <p:sldId id="256" r:id="rId3"/>
    <p:sldId id="458" r:id="rId4"/>
    <p:sldId id="514" r:id="rId5"/>
    <p:sldId id="418" r:id="rId6"/>
    <p:sldId id="442" r:id="rId7"/>
    <p:sldId id="556" r:id="rId8"/>
    <p:sldId id="745" r:id="rId9"/>
    <p:sldId id="450" r:id="rId10"/>
    <p:sldId id="451" r:id="rId11"/>
    <p:sldId id="452" r:id="rId12"/>
    <p:sldId id="453" r:id="rId13"/>
    <p:sldId id="468" r:id="rId14"/>
    <p:sldId id="509" r:id="rId15"/>
    <p:sldId id="459" r:id="rId16"/>
    <p:sldId id="488" r:id="rId17"/>
    <p:sldId id="552" r:id="rId18"/>
    <p:sldId id="515" r:id="rId19"/>
    <p:sldId id="490" r:id="rId20"/>
    <p:sldId id="489" r:id="rId21"/>
    <p:sldId id="517" r:id="rId22"/>
    <p:sldId id="553" r:id="rId23"/>
    <p:sldId id="524" r:id="rId24"/>
    <p:sldId id="525" r:id="rId25"/>
    <p:sldId id="526" r:id="rId26"/>
    <p:sldId id="747" r:id="rId27"/>
    <p:sldId id="551" r:id="rId28"/>
    <p:sldId id="492" r:id="rId29"/>
    <p:sldId id="259" r:id="rId30"/>
    <p:sldId id="261" r:id="rId31"/>
    <p:sldId id="265" r:id="rId32"/>
    <p:sldId id="267" r:id="rId33"/>
    <p:sldId id="493" r:id="rId34"/>
    <p:sldId id="494" r:id="rId35"/>
    <p:sldId id="495" r:id="rId36"/>
    <p:sldId id="535" r:id="rId37"/>
    <p:sldId id="469" r:id="rId38"/>
    <p:sldId id="527" r:id="rId39"/>
    <p:sldId id="555" r:id="rId40"/>
    <p:sldId id="528" r:id="rId41"/>
    <p:sldId id="529" r:id="rId42"/>
    <p:sldId id="531" r:id="rId43"/>
    <p:sldId id="530" r:id="rId44"/>
    <p:sldId id="532" r:id="rId45"/>
    <p:sldId id="472" r:id="rId46"/>
    <p:sldId id="534" r:id="rId47"/>
    <p:sldId id="533" r:id="rId48"/>
    <p:sldId id="474" r:id="rId49"/>
    <p:sldId id="504" r:id="rId50"/>
    <p:sldId id="503" r:id="rId51"/>
    <p:sldId id="544" r:id="rId52"/>
    <p:sldId id="545" r:id="rId53"/>
    <p:sldId id="546" r:id="rId54"/>
    <p:sldId id="547" r:id="rId55"/>
    <p:sldId id="548" r:id="rId56"/>
    <p:sldId id="549" r:id="rId57"/>
    <p:sldId id="550" r:id="rId58"/>
    <p:sldId id="487" r:id="rId59"/>
    <p:sldId id="748" r:id="rId60"/>
    <p:sldId id="460" r:id="rId61"/>
    <p:sldId id="461" r:id="rId62"/>
    <p:sldId id="462" r:id="rId63"/>
    <p:sldId id="463" r:id="rId64"/>
    <p:sldId id="464" r:id="rId65"/>
    <p:sldId id="465" r:id="rId66"/>
    <p:sldId id="466" r:id="rId67"/>
    <p:sldId id="499" r:id="rId68"/>
    <p:sldId id="500" r:id="rId69"/>
    <p:sldId id="470" r:id="rId70"/>
    <p:sldId id="471" r:id="rId71"/>
    <p:sldId id="473" r:id="rId72"/>
    <p:sldId id="476" r:id="rId73"/>
    <p:sldId id="477" r:id="rId74"/>
    <p:sldId id="478" r:id="rId75"/>
    <p:sldId id="479" r:id="rId76"/>
    <p:sldId id="480" r:id="rId77"/>
    <p:sldId id="749" r:id="rId78"/>
    <p:sldId id="484" r:id="rId79"/>
    <p:sldId id="485" r:id="rId80"/>
    <p:sldId id="486" r:id="rId81"/>
    <p:sldId id="501" r:id="rId82"/>
    <p:sldId id="506" r:id="rId83"/>
    <p:sldId id="508" r:id="rId84"/>
    <p:sldId id="507" r:id="rId85"/>
    <p:sldId id="481" r:id="rId86"/>
    <p:sldId id="482" r:id="rId87"/>
    <p:sldId id="483" r:id="rId88"/>
    <p:sldId id="502" r:id="rId89"/>
    <p:sldId id="505" r:id="rId90"/>
    <p:sldId id="543" r:id="rId91"/>
    <p:sldId id="444" r:id="rId92"/>
    <p:sldId id="746" r:id="rId93"/>
    <p:sldId id="518" r:id="rId94"/>
    <p:sldId id="519" r:id="rId95"/>
    <p:sldId id="520" r:id="rId96"/>
    <p:sldId id="521" r:id="rId97"/>
    <p:sldId id="522" r:id="rId98"/>
    <p:sldId id="523" r:id="rId99"/>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758" autoAdjust="0"/>
  </p:normalViewPr>
  <p:slideViewPr>
    <p:cSldViewPr>
      <p:cViewPr varScale="1">
        <p:scale>
          <a:sx n="96" d="100"/>
          <a:sy n="96" d="100"/>
        </p:scale>
        <p:origin x="1152" y="8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1T20:54:45.503"/>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3321 935,'-416'33,"275"-16,-77 7,-531 35,261-62,411 0,0-3,-142-30,170 28,-1 2,-64 0,28 3,69 1,0-1,0-1,1 0,-28-12,23 9,-42-11,44 15,0-2,0 0,1-1,-1-1,2-1,-1 0,1-1,0-1,-20-16,15 10,-42-21,48 29,0-1,0 0,1-1,0-1,1 0,-16-16,26 21,0 0,0-1,1 1,0-1,0 1,0-1,1 0,0 0,0 0,1 0,0-1,0 1,1 0,0-10,1 2,0 1,1-1,0 1,1-1,1 1,6-16,-8 24,1 0,-1-1,1 1,0 0,1 1,0-1,-1 1,2-1,-1 1,1 0,-1 1,2-1,-1 1,0 0,1 0,-1 0,1 1,0 0,1 0,-1 1,12-4,87-19,-96 22,1 0,-1 0,1-1,-1-1,10-6,-9 5,0 1,0 0,1 0,12-3,8 2,57-4,-13 2,-9-3,87-27,-19 7,-88 23,76-26,-99 26,3-2,0 0,1 2,0 2,37-6,86 9,-100 4,1-3,52-8,86-14,-53 8,-55 7,44-8,-74 9,95-4,52 13,-74 1,277-2,-373 2,-1 1,0 1,0 2,0 1,-1 0,0 2,0 1,40 23,-8-2,-18-8,69 27,-95-45,-1 1,0 0,0 1,0 0,-1 1,0 0,-1 1,20 20,-28-26,1 1,-1 0,0 0,0 1,0-1,-1 1,1-1,-1 1,0 0,-1 0,1 0,-1 0,0 0,0 0,0 0,-1 0,0 0,0 1,0-1,-1 0,0 0,0 0,0 0,0 0,-1 0,0 0,-3 7,1-6,1-1,-1 1,0-1,0 1,0-1,-1 0,1-1,-1 1,-1-1,1 0,-8 5,-4-1,0 0,-30 9,8-3,17-4,0 1,-26 17,31-17,-1-1,0 0,-1-1,-21 7,36-15,-34 11,-1-1,-1-2,-80 7,-255-16,163-2,180 1,0-2,-35-8,-23-3,0-3,64 11,-1 1,-30-1,-367 4,211 4,-598-2,791 1,-1 1,-35 8,36-5,-2-1,-27 1,47-5,0 0,0 0,0-1,0 1,0 0,0-1,1 1,-1-1,0 0,0 1,0-1,1 0,-1 0,0 0,1 0,-3-2,4 2,0 1,-1 0,1-1,0 1,-1-1,1 1,0-1,0 1,-1-1,1 1,0-1,0 1,0-1,0 1,0-1,0 0,0 1,0-1,0 1,0-1,0 1,0-2,1 1,-1 0,1 0,-1 0,1 0,0 0,0 0,0 0,-1 0,1 0,0 1,0-1,0 0,0 0,2 0,5-3,0 0,1 1,0 0,-1 1,1 0,0 0,15 0,15-4,68-11,-66 11,68-16,-42 2,178-46,342-40,-454 84,-12 4,-52 9,-1-3,0-3,71-25,-118 33,0 1,1 1,0 1,43-3,-23 5,69 8,-93-3,0 1,-1 1,1 0,16 8,-14-5,1-1,21 4,-1-5,41 1,-54-6,0 1,-1 1,1 2,33 10,-32-4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1/27/2025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This is a good time to talk through the final project guidelines here: https://www.dropbox.com/scl/fi/1gx0zjc2qp41wzc7kv9co/Final-Project-Guidelines.pdf?rlkey=h0vkn0becbhxfuxsv79wzp659&amp;dl=0.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 consider adding in next time: joint distributions, marginal, conditional distributions (EC303 example?) Really, we care about conditional distributions in quant work, but you can also add this in during the regression section. </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1625499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when two variables are independent, rho = 0. Is the reverse true?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297654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working with a sample of data, we want to understand something about the </a:t>
            </a:r>
            <a:r>
              <a:rPr lang="en-US" i="1" dirty="0"/>
              <a:t>randomness</a:t>
            </a:r>
            <a:r>
              <a:rPr lang="en-US" dirty="0"/>
              <a:t> of that data. Hence, we talk about sampling distributions.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2681212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1548568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4074141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889675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https://twitter.com/MatthewBJane/status/1773747607673741372/photo/1</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362116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come back to Poisson</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2873715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Gonna</a:t>
            </a:r>
            <a:r>
              <a:rPr lang="en-US" dirty="0"/>
              <a:t> spend more time on these today</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2664013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distributions are related! We pick the most useful ones. </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1248870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1448450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simple sampling in R (with </a:t>
            </a:r>
            <a:r>
              <a:rPr lang="en-US" dirty="0" err="1"/>
              <a:t>Github</a:t>
            </a:r>
            <a:r>
              <a:rPr lang="en-US" dirty="0"/>
              <a:t> copilot)</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958612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https://twitter.com/MatthewBJane/status/1773747607673741372/photo/1</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3645903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Binomial distribution is just the expansion of the Bernoulli. Examples in health services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887039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in health services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805533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simplified our data a bit above. But what if we wanted to know about the number of poor mental health days in a month (intensive margin) rather than just the probability of poor mental health at all (extensive margin)?</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2807115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2D63D-CA5E-CB2F-0B97-F8182F9FE3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14DE13-5379-C0E3-2A5F-825408F3D1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E874BC-B30E-0523-77D3-E13C86B2DD7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sample? R code goes here. </a:t>
            </a:r>
          </a:p>
        </p:txBody>
      </p:sp>
      <p:sp>
        <p:nvSpPr>
          <p:cNvPr id="4" name="Slide Number Placeholder 3">
            <a:extLst>
              <a:ext uri="{FF2B5EF4-FFF2-40B4-BE49-F238E27FC236}">
                <a16:creationId xmlns:a16="http://schemas.microsoft.com/office/drawing/2014/main" id="{C3C6758A-D595-B53D-DAB4-39D15583ACD4}"/>
              </a:ext>
            </a:extLst>
          </p:cNvPr>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1955700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especially want this to fit the behavior of our statistics with multiple samples (as in the example we just did)</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14800970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Mathematically, how do you deal with this? It’s a nightmare! But the moment generating function, etc., are actually quite easy to compute. Why is pi in the distribution? Look here: https://www.youtube.com/watch?v=cy8r7WSuT1I. </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832689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easier on computer now. Critical values</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2566332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What did we do in the code that produced this?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180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Notes on Assignment 1: </a:t>
            </a:r>
          </a:p>
          <a:p>
            <a:pPr marL="171450" indent="-171450">
              <a:buFontTx/>
              <a:buChar char="-"/>
            </a:pPr>
            <a:r>
              <a:rPr lang="en-US" dirty="0"/>
              <a:t>Default grade is about 90/100</a:t>
            </a:r>
          </a:p>
          <a:p>
            <a:pPr marL="171450" indent="-171450">
              <a:buFontTx/>
              <a:buChar char="-"/>
            </a:pPr>
            <a:r>
              <a:rPr lang="en-US" dirty="0"/>
              <a:t>Opportunity for extra credit</a:t>
            </a:r>
          </a:p>
          <a:p>
            <a:pPr marL="171450" indent="-171450">
              <a:buFontTx/>
              <a:buChar char="-"/>
            </a:pPr>
            <a:r>
              <a:rPr lang="en-US" dirty="0"/>
              <a:t>Overall, this was good! Mistakes were all small. Now try to take your code file and improve it (formatting, etc.) for the next assignment. </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42920019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403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1839484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40470707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3350633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8B89B-2FB7-7B0A-CE5B-5E3D27810E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BFD11D-8539-DCB2-B91E-3655B2F907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06611-82F5-C94B-EE8C-6098F0E3F19B}"/>
              </a:ext>
            </a:extLst>
          </p:cNvPr>
          <p:cNvSpPr>
            <a:spLocks noGrp="1"/>
          </p:cNvSpPr>
          <p:nvPr>
            <p:ph type="body" idx="1"/>
          </p:nvPr>
        </p:nvSpPr>
        <p:spPr/>
        <p:txBody>
          <a:bodyPr/>
          <a:lstStyle/>
          <a:p>
            <a:r>
              <a:rPr lang="en-US" dirty="0"/>
              <a:t>Need to report uncertainty, not just point estimates</a:t>
            </a:r>
          </a:p>
        </p:txBody>
      </p:sp>
      <p:sp>
        <p:nvSpPr>
          <p:cNvPr id="4" name="Slide Number Placeholder 3">
            <a:extLst>
              <a:ext uri="{FF2B5EF4-FFF2-40B4-BE49-F238E27FC236}">
                <a16:creationId xmlns:a16="http://schemas.microsoft.com/office/drawing/2014/main" id="{27FB7E0B-9713-C59D-D930-086AA8FD5EFC}"/>
              </a:ext>
            </a:extLst>
          </p:cNvPr>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27522450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33944831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631347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 an estimator of the population mean. Is the sample mean a good choice? Why or why not? What are we looking for?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4177196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 an estimator of the population mean. Is the sample mean a good choice? Why or why not? What are we looking for? What about our sample estimate of variance? This becomes our standard error!</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41928144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a:t>
            </a:r>
            <a:r>
              <a:rPr lang="en-US"/>
              <a:t>super important.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2182140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4129922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of these look different? How do we measure? **What are we particularly worried about here?**</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11201698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errors </a:t>
            </a:r>
            <a:r>
              <a:rPr lang="en-US" dirty="0">
                <a:sym typeface="Wingdings" panose="05000000000000000000" pitchFamily="2" charset="2"/>
              </a:rPr>
              <a:t> confidence intervals  p-values. We’ll follow that thread over the next few weeks.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10737316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errors are a precise way to estimate our standard deviation (at the population level). Note: sigma is a nuisance parameter (it’s a pop parameter we will never know) so we use a “plug in” based on estimated sigma.</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16488013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CLT, we say something about the distribution of our sample. Note: here for simplicity we assume that we know mu and sigma (population values) but obviously we don’t in reality.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42603098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it? Let’s look at a plot. </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23260840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35677833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https://www.ncbi.nlm.nih.gov/pmc/articles/PMC9898800/pdf/cureus-0015-00000033374.pdf</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33860067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https://www.ncbi.nlm.nih.gov/pmc/articles/PMC9898800/pdf/cureus-0015-00000033374.pdf</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1301442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used much, not that different from an SRS with some weak assumptions.</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3849049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we do this? To be nationally representative, for example. </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1164904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cover regression more in future lectures, but the idea behind regression is a visual use of covariance. We want to measure strength of relationship between X and Y , or the direction of the linear relationship • If X and Y have a strong positive relationship (high X ⇔ high Y ), then x &gt; µX ⇔ y &gt; µY —hence, </a:t>
            </a:r>
            <a:r>
              <a:rPr lang="en-US" dirty="0" err="1"/>
              <a:t>Cov</a:t>
            </a:r>
            <a:r>
              <a:rPr lang="en-US" dirty="0"/>
              <a:t>(X, Y ) will be strongly positive </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1428725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 group that looks like the disease pool for a drug, then SRS within them. Standard errors can deal with all of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4175796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35193021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convenience sample (claims data – okay with big enough N); voluntary response sample (okay in what condition?); purposive sample (qualitative research study); snowball sample (think pyramid scheme/MLM)</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21289835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from standard errors to confidence intervals. </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3576400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2FCD3-1801-574F-E781-C75A76F96C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6F2EA8-0353-F69C-9F6B-34CDA05B72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2B6FF8-DBFC-7598-3CD0-16546D2D2CD8}"/>
              </a:ext>
            </a:extLst>
          </p:cNvPr>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a:extLst>
              <a:ext uri="{FF2B5EF4-FFF2-40B4-BE49-F238E27FC236}">
                <a16:creationId xmlns:a16="http://schemas.microsoft.com/office/drawing/2014/main" id="{CA571A1A-7C3E-EE26-1871-9FEE5444DD62}"/>
              </a:ext>
            </a:extLst>
          </p:cNvPr>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11152683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https://irene.vrbik.ok.ubc.ca/labs/confidence-intervals.html. This is the key idea of confidence intervals: means differ in each sample, but we bound them widely enough that in an infinite number of samples, 99% of the CIs capture the true effect (note these are 99% CIs). (Not that the probability of the true effect in any given CI is 99%).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41493996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17690085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a case study: polling people about political opinion. What would violate each of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32789044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24100258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319079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4B7FB-7148-E26F-0EAF-CC6FC20DB7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AA3324-FE5A-744F-769C-1D8A695976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58882-EC41-D5E0-99F9-5A684FDBEC4D}"/>
              </a:ext>
            </a:extLst>
          </p:cNvPr>
          <p:cNvSpPr>
            <a:spLocks noGrp="1"/>
          </p:cNvSpPr>
          <p:nvPr>
            <p:ph type="body" idx="1"/>
          </p:nvPr>
        </p:nvSpPr>
        <p:spPr/>
        <p:txBody>
          <a:bodyPr/>
          <a:lstStyle/>
          <a:p>
            <a:pPr algn="l" fontAlgn="base"/>
            <a:r>
              <a:rPr lang="en-US" b="0" i="0" dirty="0">
                <a:solidFill>
                  <a:srgbClr val="222222"/>
                </a:solidFill>
                <a:effectLst/>
                <a:latin typeface="Source Sans Pro" panose="020B0503030403020204" pitchFamily="34" charset="0"/>
              </a:rPr>
              <a:t>We did independence in the first lecture – what if things aren’t independent? How “dependent” can they be? </a:t>
            </a:r>
          </a:p>
        </p:txBody>
      </p:sp>
      <p:sp>
        <p:nvSpPr>
          <p:cNvPr id="4" name="Slide Number Placeholder 3">
            <a:extLst>
              <a:ext uri="{FF2B5EF4-FFF2-40B4-BE49-F238E27FC236}">
                <a16:creationId xmlns:a16="http://schemas.microsoft.com/office/drawing/2014/main" id="{98C594C9-D00F-DA5F-E9D2-3BAFA8A30543}"/>
              </a:ext>
            </a:extLst>
          </p:cNvPr>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8079632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4363060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Multipliers depend on the sampling distribution of the underlying variable – e.g., for a standard normal, the multiplier values are 1.96 for 95% and 2.576 for 99%. </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21821399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1403919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we write this in the final form. How do we interpret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12792617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intervals that include/don’t include zero are particularly meaningful (we’ll return to this for hypothesis testing)</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7891700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10631603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25907775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12967280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math-inclined</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42259325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math-inclined, derivation is here: https://www.google.com/url?sa=i&amp;url=https%3A%2F%2Fmath.stackexchange.com%2Fquestions%2F2477817%2Fcalculating-the-second-moment-of-a-binomial-random-variable&amp;psig=AOvVaw1u4LWLEFwcxjIRbYOrbD6n&amp;ust=1697145876848000&amp;source=images&amp;cd=vfe&amp;opi=89978449&amp;ved=0CAUQjB1qFwoTCNjr05737oEDFQAAAAAdAAAAABAE. </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1300124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F27A5-C116-A4D1-8814-F84AFE2722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B30581-D57B-4489-03E4-554A5FBBA5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886587-6077-5F46-12FF-BC688ACD1EAF}"/>
              </a:ext>
            </a:extLst>
          </p:cNvPr>
          <p:cNvSpPr>
            <a:spLocks noGrp="1"/>
          </p:cNvSpPr>
          <p:nvPr>
            <p:ph type="body" idx="1"/>
          </p:nvPr>
        </p:nvSpPr>
        <p:spPr/>
        <p:txBody>
          <a:bodyPr/>
          <a:lstStyle/>
          <a:p>
            <a:pPr algn="l" fontAlgn="base"/>
            <a:r>
              <a:rPr lang="en-US" b="0" i="0" dirty="0">
                <a:solidFill>
                  <a:srgbClr val="222222"/>
                </a:solidFill>
                <a:effectLst/>
                <a:latin typeface="Source Sans Pro" panose="020B0503030403020204" pitchFamily="34" charset="0"/>
              </a:rPr>
              <a:t>To calculate the variance of X, we: (a) subtracted the mean of X from X, (b) squared the result, (c) added up the result across all the observations, and (d) divided by the sample size minus one. The resulting variance shows how much a variable actually varies.</a:t>
            </a:r>
          </a:p>
          <a:p>
            <a:pPr algn="l" fontAlgn="base"/>
            <a:endParaRPr lang="en-US" b="0" i="0" dirty="0">
              <a:solidFill>
                <a:srgbClr val="222222"/>
              </a:solidFill>
              <a:effectLst/>
              <a:latin typeface="Source Sans Pro" panose="020B0503030403020204" pitchFamily="34" charset="0"/>
            </a:endParaRPr>
          </a:p>
          <a:p>
            <a:pPr algn="l" fontAlgn="base"/>
            <a:r>
              <a:rPr lang="en-US" b="0" i="0" dirty="0">
                <a:solidFill>
                  <a:srgbClr val="222222"/>
                </a:solidFill>
                <a:effectLst/>
                <a:latin typeface="Source Sans Pro" panose="020B0503030403020204" pitchFamily="34" charset="0"/>
              </a:rPr>
              <a:t>The covariance is the exact same thing, except that in step (a) you subtract the mean from </a:t>
            </a:r>
            <a:r>
              <a:rPr lang="en-US" b="0" i="1" dirty="0">
                <a:solidFill>
                  <a:srgbClr val="222222"/>
                </a:solidFill>
                <a:effectLst/>
                <a:latin typeface="Source Sans Pro" panose="020B0503030403020204" pitchFamily="34" charset="0"/>
              </a:rPr>
              <a:t>two</a:t>
            </a:r>
            <a:r>
              <a:rPr lang="en-US" b="0" i="0" dirty="0">
                <a:solidFill>
                  <a:srgbClr val="222222"/>
                </a:solidFill>
                <a:effectLst/>
                <a:latin typeface="Source Sans Pro" panose="020B0503030403020204" pitchFamily="34" charset="0"/>
              </a:rPr>
              <a:t> separate variables, and in step (b) you multiply the result from one variable by the result from the other. The resulting covariance shows how much two variables move together or apart. If they tend to be above average at the same time or below average at the same time, then multiplying one by the other will produce a positive result for most observations, increasing the covariance. If they have nothing to do with each other, then multiplying one by the other will give a positive result about half the time and a negative result the other half, canceling out in step (c) and give you a covariance of 0.</a:t>
            </a:r>
          </a:p>
        </p:txBody>
      </p:sp>
      <p:sp>
        <p:nvSpPr>
          <p:cNvPr id="4" name="Slide Number Placeholder 3">
            <a:extLst>
              <a:ext uri="{FF2B5EF4-FFF2-40B4-BE49-F238E27FC236}">
                <a16:creationId xmlns:a16="http://schemas.microsoft.com/office/drawing/2014/main" id="{34E8557B-C60F-75FF-934C-891D75E52653}"/>
              </a:ext>
            </a:extLst>
          </p:cNvPr>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27208170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as pi(e)! </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36352322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Survival + Count Data (do from here on only if you have time)</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4620214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B0CC5-95C7-2213-50B5-44BC8B217D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2A919B-AB69-7280-F025-EDDDDE5BF3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190B23-110C-625C-ED70-3D1E9674DAD6}"/>
              </a:ext>
            </a:extLst>
          </p:cNvPr>
          <p:cNvSpPr>
            <a:spLocks noGrp="1"/>
          </p:cNvSpPr>
          <p:nvPr>
            <p:ph type="body" idx="1"/>
          </p:nvPr>
        </p:nvSpPr>
        <p:spPr/>
        <p:txBody>
          <a:bodyPr/>
          <a:lstStyle/>
          <a:p>
            <a:r>
              <a:rPr lang="en-US" dirty="0"/>
              <a:t>Easy as pi(e)! </a:t>
            </a:r>
          </a:p>
        </p:txBody>
      </p:sp>
      <p:sp>
        <p:nvSpPr>
          <p:cNvPr id="4" name="Slide Number Placeholder 3">
            <a:extLst>
              <a:ext uri="{FF2B5EF4-FFF2-40B4-BE49-F238E27FC236}">
                <a16:creationId xmlns:a16="http://schemas.microsoft.com/office/drawing/2014/main" id="{5E5080BB-58AD-348C-58A4-FFD041EBD31E}"/>
              </a:ext>
            </a:extLst>
          </p:cNvPr>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1414821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model these with the Poisson distribution. Note that the Poisson starts to approximate normal distributions as its key parameter increases, so we are usually interested in the settings with low-counts (when we can’t approximate this problem away). What kind of events are those? </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15643470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book tends to make the assumptions seem more strenuous than they are generally. This distribution is handy because the whole distribution is characterized by a single parameter (lambda), making its SE easy to compute! And as the book mentions, SE can be handily approximated by the sqrt(count) (which is the estimator for the mean) . </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40630727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book tends to make the assumptions seem more strenuous than they are generally. This distribution is handy because the whole distribution is characterized by a single parameter (lambda), making its SE easy to compute! And as the book mentions, SE can be handily approximated by the sqrt(count) (which is the estimator for the mean) . </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42561297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more distributions for us to learn! But not too hard to extend in R (moral of the story: know what you’re doing in R “under the hood”. Preferably, do your own math/estimator coding). </a:t>
            </a:r>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16966848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31045075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31348629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3773614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Intuition – how would we calculate this in R?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14417524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Survival curves tell us something about the expected duration of an event (conditional or unconditional). Frequently, this data is </a:t>
            </a:r>
            <a:r>
              <a:rPr lang="en-US" b="1" dirty="0"/>
              <a:t>censored </a:t>
            </a:r>
            <a:r>
              <a:rPr lang="en-US" b="0" dirty="0"/>
              <a:t>in the sense that we don’t follow patients forever. We’ll talk about this more after the midterm.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37360826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only care about the Kaplan-Meier method. For information on (4) see https://dominicmagirr.github.io/post/2022-01-18-be-careful-with-standard-errors-in-survival-survfit/. </a:t>
            </a:r>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26957320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(1) general overview of estimates, (2) CIs, (3) median survival, and (4) differences between groups (are they significant?)</a:t>
            </a:r>
          </a:p>
        </p:txBody>
      </p:sp>
      <p:sp>
        <p:nvSpPr>
          <p:cNvPr id="4" name="Slide Number Placeholder 3"/>
          <p:cNvSpPr>
            <a:spLocks noGrp="1"/>
          </p:cNvSpPr>
          <p:nvPr>
            <p:ph type="sldNum" sz="quarter" idx="5"/>
          </p:nvPr>
        </p:nvSpPr>
        <p:spPr/>
        <p:txBody>
          <a:bodyPr/>
          <a:lstStyle/>
          <a:p>
            <a:fld id="{4AF79E1B-2C51-4B9B-8EA4-26DE9E345AFF}" type="slidenum">
              <a:rPr lang="en-US" smtClean="0"/>
              <a:t>86</a:t>
            </a:fld>
            <a:endParaRPr lang="en-US"/>
          </a:p>
        </p:txBody>
      </p:sp>
    </p:spTree>
    <p:extLst>
      <p:ext uri="{BB962C8B-B14F-4D97-AF65-F5344CB8AC3E}">
        <p14:creationId xmlns:p14="http://schemas.microsoft.com/office/powerpoint/2010/main" val="31673863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87</a:t>
            </a:fld>
            <a:endParaRPr lang="en-US"/>
          </a:p>
        </p:txBody>
      </p:sp>
    </p:spTree>
    <p:extLst>
      <p:ext uri="{BB962C8B-B14F-4D97-AF65-F5344CB8AC3E}">
        <p14:creationId xmlns:p14="http://schemas.microsoft.com/office/powerpoint/2010/main" val="22554893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88</a:t>
            </a:fld>
            <a:endParaRPr lang="en-US"/>
          </a:p>
        </p:txBody>
      </p:sp>
    </p:spTree>
    <p:extLst>
      <p:ext uri="{BB962C8B-B14F-4D97-AF65-F5344CB8AC3E}">
        <p14:creationId xmlns:p14="http://schemas.microsoft.com/office/powerpoint/2010/main" val="7034540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89</a:t>
            </a:fld>
            <a:endParaRPr lang="en-US"/>
          </a:p>
        </p:txBody>
      </p:sp>
    </p:spTree>
    <p:extLst>
      <p:ext uri="{BB962C8B-B14F-4D97-AF65-F5344CB8AC3E}">
        <p14:creationId xmlns:p14="http://schemas.microsoft.com/office/powerpoint/2010/main" val="24351728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90</a:t>
            </a:fld>
            <a:endParaRPr lang="en-US"/>
          </a:p>
        </p:txBody>
      </p:sp>
    </p:spTree>
    <p:extLst>
      <p:ext uri="{BB962C8B-B14F-4D97-AF65-F5344CB8AC3E}">
        <p14:creationId xmlns:p14="http://schemas.microsoft.com/office/powerpoint/2010/main" val="20687490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BC59B-D712-7917-D592-3C8A2BBAEE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ABBB2C-9ADF-AEB0-8A82-AF7811E916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76102E-E7B1-1E69-E3AF-B9A3BD268E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35A9E2-E1D7-7503-5DE9-73B1C796FE8F}"/>
              </a:ext>
            </a:extLst>
          </p:cNvPr>
          <p:cNvSpPr>
            <a:spLocks noGrp="1"/>
          </p:cNvSpPr>
          <p:nvPr>
            <p:ph type="sldNum" sz="quarter" idx="5"/>
          </p:nvPr>
        </p:nvSpPr>
        <p:spPr/>
        <p:txBody>
          <a:bodyPr/>
          <a:lstStyle/>
          <a:p>
            <a:fld id="{4AF79E1B-2C51-4B9B-8EA4-26DE9E345AFF}" type="slidenum">
              <a:rPr lang="en-US" smtClean="0"/>
              <a:t>91</a:t>
            </a:fld>
            <a:endParaRPr lang="en-US"/>
          </a:p>
        </p:txBody>
      </p:sp>
    </p:spTree>
    <p:extLst>
      <p:ext uri="{BB962C8B-B14F-4D97-AF65-F5344CB8AC3E}">
        <p14:creationId xmlns:p14="http://schemas.microsoft.com/office/powerpoint/2010/main" val="8530372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92</a:t>
            </a:fld>
            <a:endParaRPr lang="en-US"/>
          </a:p>
        </p:txBody>
      </p:sp>
    </p:spTree>
    <p:extLst>
      <p:ext uri="{BB962C8B-B14F-4D97-AF65-F5344CB8AC3E}">
        <p14:creationId xmlns:p14="http://schemas.microsoft.com/office/powerpoint/2010/main" val="14677578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93</a:t>
            </a:fld>
            <a:endParaRPr lang="en-US"/>
          </a:p>
        </p:txBody>
      </p:sp>
    </p:spTree>
    <p:extLst>
      <p:ext uri="{BB962C8B-B14F-4D97-AF65-F5344CB8AC3E}">
        <p14:creationId xmlns:p14="http://schemas.microsoft.com/office/powerpoint/2010/main" val="794957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useful properties about covariance – it’s a straightforward generalization from variance. Show unit sensitivity in R.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30940984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94</a:t>
            </a:fld>
            <a:endParaRPr lang="en-US"/>
          </a:p>
        </p:txBody>
      </p:sp>
    </p:spTree>
    <p:extLst>
      <p:ext uri="{BB962C8B-B14F-4D97-AF65-F5344CB8AC3E}">
        <p14:creationId xmlns:p14="http://schemas.microsoft.com/office/powerpoint/2010/main" val="10776430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95</a:t>
            </a:fld>
            <a:endParaRPr lang="en-US"/>
          </a:p>
        </p:txBody>
      </p:sp>
    </p:spTree>
    <p:extLst>
      <p:ext uri="{BB962C8B-B14F-4D97-AF65-F5344CB8AC3E}">
        <p14:creationId xmlns:p14="http://schemas.microsoft.com/office/powerpoint/2010/main" val="11007269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96</a:t>
            </a:fld>
            <a:endParaRPr lang="en-US"/>
          </a:p>
        </p:txBody>
      </p:sp>
    </p:spTree>
    <p:extLst>
      <p:ext uri="{BB962C8B-B14F-4D97-AF65-F5344CB8AC3E}">
        <p14:creationId xmlns:p14="http://schemas.microsoft.com/office/powerpoint/2010/main" val="323515265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verify this in R. What is the difference between the estimator (statistics) and the population value (mean)? </a:t>
            </a:r>
          </a:p>
        </p:txBody>
      </p:sp>
      <p:sp>
        <p:nvSpPr>
          <p:cNvPr id="4" name="Slide Number Placeholder 3"/>
          <p:cNvSpPr>
            <a:spLocks noGrp="1"/>
          </p:cNvSpPr>
          <p:nvPr>
            <p:ph type="sldNum" sz="quarter" idx="5"/>
          </p:nvPr>
        </p:nvSpPr>
        <p:spPr/>
        <p:txBody>
          <a:bodyPr/>
          <a:lstStyle/>
          <a:p>
            <a:fld id="{4AF79E1B-2C51-4B9B-8EA4-26DE9E345AFF}" type="slidenum">
              <a:rPr lang="en-US" smtClean="0"/>
              <a:t>97</a:t>
            </a:fld>
            <a:endParaRPr lang="en-US"/>
          </a:p>
        </p:txBody>
      </p:sp>
    </p:spTree>
    <p:extLst>
      <p:ext uri="{BB962C8B-B14F-4D97-AF65-F5344CB8AC3E}">
        <p14:creationId xmlns:p14="http://schemas.microsoft.com/office/powerpoint/2010/main" val="2983427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1/27/2025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12" y="224815"/>
            <a:ext cx="12181771" cy="31547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1/27/2025</a:t>
            </a:fld>
            <a:endParaRPr lang="en-US"/>
          </a:p>
        </p:txBody>
      </p:sp>
      <p:sp>
        <p:nvSpPr>
          <p:cNvPr id="6" name="Holder 6"/>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1976624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type="body" idx="1"/>
          </p:nvPr>
        </p:nvSpPr>
        <p:spPr>
          <a:xfrm>
            <a:off x="918463" y="2256717"/>
            <a:ext cx="10349763" cy="335476"/>
          </a:xfrm>
        </p:spPr>
        <p:txBody>
          <a:bodyPr lIns="0" tIns="0" rIns="0" bIns="0"/>
          <a:lstStyle>
            <a:lvl1pPr>
              <a:defRPr sz="218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1/27/2025</a:t>
            </a:fld>
            <a:endParaRPr lang="en-US"/>
          </a:p>
        </p:txBody>
      </p:sp>
      <p:sp>
        <p:nvSpPr>
          <p:cNvPr id="6" name="Holder 6"/>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1927887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sz="half" idx="2"/>
          </p:nvPr>
        </p:nvSpPr>
        <p:spPr>
          <a:xfrm>
            <a:off x="609601" y="1577340"/>
            <a:ext cx="5303519"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19" cy="1692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1/27/2025</a:t>
            </a:fld>
            <a:endParaRPr lang="en-US"/>
          </a:p>
        </p:txBody>
      </p:sp>
      <p:sp>
        <p:nvSpPr>
          <p:cNvPr id="7" name="Holder 7"/>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2897303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0"/>
            <a:ext cx="12186962" cy="6849190"/>
          </a:xfrm>
          <a:custGeom>
            <a:avLst/>
            <a:gdLst/>
            <a:ahLst/>
            <a:cxnLst/>
            <a:rect l="l" t="t" r="r" b="b"/>
            <a:pathLst>
              <a:path w="4608195" h="3456304">
                <a:moveTo>
                  <a:pt x="0" y="3456000"/>
                </a:moveTo>
                <a:lnTo>
                  <a:pt x="4608004" y="3456000"/>
                </a:lnTo>
                <a:lnTo>
                  <a:pt x="4608004" y="0"/>
                </a:lnTo>
                <a:lnTo>
                  <a:pt x="0" y="0"/>
                </a:lnTo>
                <a:lnTo>
                  <a:pt x="0" y="3456000"/>
                </a:lnTo>
                <a:close/>
              </a:path>
            </a:pathLst>
          </a:custGeom>
          <a:solidFill>
            <a:srgbClr val="F7D060"/>
          </a:solidFill>
        </p:spPr>
        <p:txBody>
          <a:bodyPr wrap="square" lIns="0" tIns="0" rIns="0" bIns="0" rtlCol="0"/>
          <a:lstStyle/>
          <a:p>
            <a:endParaRPr sz="3567"/>
          </a:p>
        </p:txBody>
      </p:sp>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1/27/2025</a:t>
            </a:fld>
            <a:endParaRPr lang="en-US"/>
          </a:p>
        </p:txBody>
      </p:sp>
      <p:sp>
        <p:nvSpPr>
          <p:cNvPr id="5" name="Holder 5"/>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788897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1/27/2025</a:t>
            </a:fld>
            <a:endParaRPr lang="en-US"/>
          </a:p>
        </p:txBody>
      </p:sp>
      <p:sp>
        <p:nvSpPr>
          <p:cNvPr id="4" name="Holder 4"/>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399200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1/27/2025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24815"/>
            <a:ext cx="2095815" cy="571290"/>
          </a:xfrm>
          <a:custGeom>
            <a:avLst/>
            <a:gdLst/>
            <a:ahLst/>
            <a:cxnLst/>
            <a:rect l="l" t="t" r="r" b="b"/>
            <a:pathLst>
              <a:path w="792480" h="288290">
                <a:moveTo>
                  <a:pt x="0" y="288004"/>
                </a:moveTo>
                <a:lnTo>
                  <a:pt x="0" y="0"/>
                </a:lnTo>
                <a:lnTo>
                  <a:pt x="792008" y="0"/>
                </a:lnTo>
                <a:lnTo>
                  <a:pt x="792008" y="288004"/>
                </a:lnTo>
                <a:lnTo>
                  <a:pt x="0" y="288004"/>
                </a:lnTo>
                <a:close/>
              </a:path>
            </a:pathLst>
          </a:custGeom>
          <a:solidFill>
            <a:srgbClr val="1FA49A"/>
          </a:solidFill>
        </p:spPr>
        <p:txBody>
          <a:bodyPr wrap="square" lIns="0" tIns="0" rIns="0" bIns="0" rtlCol="0"/>
          <a:lstStyle/>
          <a:p>
            <a:endParaRPr sz="3567"/>
          </a:p>
        </p:txBody>
      </p:sp>
      <p:sp>
        <p:nvSpPr>
          <p:cNvPr id="2" name="Holder 2"/>
          <p:cNvSpPr>
            <a:spLocks noGrp="1"/>
          </p:cNvSpPr>
          <p:nvPr>
            <p:ph type="title"/>
          </p:nvPr>
        </p:nvSpPr>
        <p:spPr>
          <a:xfrm>
            <a:off x="3613162" y="3032606"/>
            <a:ext cx="4965670" cy="315471"/>
          </a:xfrm>
          <a:prstGeom prst="rect">
            <a:avLst/>
          </a:prstGeom>
        </p:spPr>
        <p:txBody>
          <a:bodyPr wrap="square" lIns="0" tIns="0" rIns="0" bIns="0">
            <a:spAutoFit/>
          </a:bodyPr>
          <a:lstStyle>
            <a:lvl1pPr>
              <a:defRPr sz="2050" b="1" i="0">
                <a:solidFill>
                  <a:srgbClr val="505252"/>
                </a:solidFill>
                <a:latin typeface="Calibri"/>
                <a:cs typeface="Calibri"/>
              </a:defRPr>
            </a:lvl1pPr>
          </a:lstStyle>
          <a:p>
            <a:endParaRPr/>
          </a:p>
        </p:txBody>
      </p:sp>
      <p:sp>
        <p:nvSpPr>
          <p:cNvPr id="3" name="Holder 3"/>
          <p:cNvSpPr>
            <a:spLocks noGrp="1"/>
          </p:cNvSpPr>
          <p:nvPr>
            <p:ph type="body" idx="1"/>
          </p:nvPr>
        </p:nvSpPr>
        <p:spPr>
          <a:xfrm>
            <a:off x="918463" y="2256717"/>
            <a:ext cx="10349763" cy="169277"/>
          </a:xfrm>
          <a:prstGeom prst="rect">
            <a:avLst/>
          </a:prstGeom>
        </p:spPr>
        <p:txBody>
          <a:bodyPr wrap="square" lIns="0" tIns="0" rIns="0" bIns="0">
            <a:spAutoFit/>
          </a:bodyPr>
          <a:lstStyle>
            <a:lvl1pPr>
              <a:defRPr sz="11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528924" y="6544424"/>
            <a:ext cx="2124364" cy="213456"/>
          </a:xfrm>
          <a:prstGeom prst="rect">
            <a:avLst/>
          </a:prstGeom>
        </p:spPr>
        <p:txBody>
          <a:bodyPr wrap="square" lIns="0" tIns="0" rIns="0" bIns="0">
            <a:spAutoFit/>
          </a:bodyPr>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a:xfrm>
            <a:off x="609601"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1/27/2025</a:t>
            </a:fld>
            <a:endParaRPr lang="en-US"/>
          </a:p>
        </p:txBody>
      </p:sp>
      <p:sp>
        <p:nvSpPr>
          <p:cNvPr id="6" name="Holder 6"/>
          <p:cNvSpPr>
            <a:spLocks noGrp="1"/>
          </p:cNvSpPr>
          <p:nvPr>
            <p:ph type="sldNum" sz="quarter" idx="7"/>
          </p:nvPr>
        </p:nvSpPr>
        <p:spPr>
          <a:xfrm>
            <a:off x="7518270" y="6544423"/>
            <a:ext cx="4532533" cy="213456"/>
          </a:xfrm>
          <a:prstGeom prst="rect">
            <a:avLst/>
          </a:prstGeom>
        </p:spPr>
        <p:txBody>
          <a:bodyPr wrap="square" lIns="0" tIns="0" rIns="0" bIns="0">
            <a:spAutoFit/>
          </a:bodyPr>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12990441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Lst>
  <p:txStyles>
    <p:titleStyle>
      <a:lvl1pPr>
        <a:defRPr>
          <a:latin typeface="+mj-lt"/>
          <a:ea typeface="+mj-ea"/>
          <a:cs typeface="+mj-cs"/>
        </a:defRPr>
      </a:lvl1pPr>
    </p:titleStyle>
    <p:body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bodyStyle>
    <p:other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seeing-theory.brown.edu/probability-distributions/index.html#section2"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Kq7e6cj2nDw"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geogebra.org/m/nrgtzj5a"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customXml" Target="../ink/ink1.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hyperlink" Target="https://twitter.com/EpiEllie/status/1160395672706789376" TargetMode="External"/><Relationship Id="rId5" Type="http://schemas.openxmlformats.org/officeDocument/2006/relationships/image" Target="../media/image33.png"/><Relationship Id="rId4"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0.gi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70.pn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www.sthda.com/english/wiki/survival-analysis-basics"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20.png"/></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3946" y="2209800"/>
            <a:ext cx="10852254" cy="1894362"/>
          </a:xfrm>
        </p:spPr>
        <p:txBody>
          <a:bodyPr>
            <a:normAutofit/>
          </a:bodyPr>
          <a:lstStyle/>
          <a:p>
            <a:r>
              <a:rPr lang="en-US" dirty="0"/>
              <a:t>Intermediate Statistics</a:t>
            </a:r>
          </a:p>
        </p:txBody>
      </p:sp>
      <p:sp>
        <p:nvSpPr>
          <p:cNvPr id="3" name="Subtitle 2"/>
          <p:cNvSpPr>
            <a:spLocks noGrp="1"/>
          </p:cNvSpPr>
          <p:nvPr>
            <p:ph type="subTitle" idx="1"/>
          </p:nvPr>
        </p:nvSpPr>
        <p:spPr>
          <a:xfrm>
            <a:off x="762000" y="4191000"/>
            <a:ext cx="10591800" cy="1981200"/>
          </a:xfrm>
        </p:spPr>
        <p:txBody>
          <a:bodyPr>
            <a:noAutofit/>
          </a:bodyPr>
          <a:lstStyle/>
          <a:p>
            <a:r>
              <a:rPr lang="en-US" sz="2400" dirty="0"/>
              <a:t>Lecture 4-5: Measuring Uncertainty &amp; Confidence Intervals</a:t>
            </a:r>
          </a:p>
          <a:p>
            <a:r>
              <a:rPr lang="en-US" sz="2400" dirty="0"/>
              <a:t>January 30 and February 6, 2025</a:t>
            </a:r>
          </a:p>
          <a:p>
            <a:endParaRPr lang="en-US" sz="2400" dirty="0"/>
          </a:p>
          <a:p>
            <a:r>
              <a:rPr lang="en-US" sz="2400" dirty="0"/>
              <a:t>HAD5772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p:sp>
        <p:nvSpPr>
          <p:cNvPr id="3" name="Content Placeholder 2"/>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We use </a:t>
            </a:r>
            <a:r>
              <a:rPr lang="en-US" sz="2400" b="1" dirty="0">
                <a:cs typeface="Times New Roman" panose="02020603050405020304" pitchFamily="18" charset="0"/>
              </a:rPr>
              <a:t>correlations </a:t>
            </a:r>
            <a:r>
              <a:rPr lang="en-US" sz="2400" dirty="0">
                <a:cs typeface="Times New Roman" panose="02020603050405020304" pitchFamily="18" charset="0"/>
              </a:rPr>
              <a:t>as a unitless measure of covariance!</a:t>
            </a:r>
          </a:p>
        </p:txBody>
      </p:sp>
      <p:pic>
        <p:nvPicPr>
          <p:cNvPr id="6" name="Picture 5">
            <a:extLst>
              <a:ext uri="{FF2B5EF4-FFF2-40B4-BE49-F238E27FC236}">
                <a16:creationId xmlns:a16="http://schemas.microsoft.com/office/drawing/2014/main" id="{5EFFEFEB-E7AB-F68E-7A32-61725E9A9812}"/>
              </a:ext>
            </a:extLst>
          </p:cNvPr>
          <p:cNvPicPr>
            <a:picLocks noChangeAspect="1"/>
          </p:cNvPicPr>
          <p:nvPr/>
        </p:nvPicPr>
        <p:blipFill>
          <a:blip r:embed="rId3"/>
          <a:stretch>
            <a:fillRect/>
          </a:stretch>
        </p:blipFill>
        <p:spPr>
          <a:xfrm>
            <a:off x="838200" y="1676399"/>
            <a:ext cx="9144000" cy="4127801"/>
          </a:xfrm>
          <a:prstGeom prst="rect">
            <a:avLst/>
          </a:prstGeom>
        </p:spPr>
      </p:pic>
    </p:spTree>
    <p:extLst>
      <p:ext uri="{BB962C8B-B14F-4D97-AF65-F5344CB8AC3E}">
        <p14:creationId xmlns:p14="http://schemas.microsoft.com/office/powerpoint/2010/main" val="3495485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p:sp>
        <p:nvSpPr>
          <p:cNvPr id="3" name="Content Placeholder 2"/>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We use </a:t>
            </a:r>
            <a:r>
              <a:rPr lang="en-US" sz="2400" b="1" dirty="0">
                <a:cs typeface="Times New Roman" panose="02020603050405020304" pitchFamily="18" charset="0"/>
              </a:rPr>
              <a:t>correlations </a:t>
            </a:r>
            <a:r>
              <a:rPr lang="en-US" sz="2400" dirty="0">
                <a:cs typeface="Times New Roman" panose="02020603050405020304" pitchFamily="18" charset="0"/>
              </a:rPr>
              <a:t>as a unitless measure of covariance!</a:t>
            </a:r>
          </a:p>
        </p:txBody>
      </p:sp>
      <p:pic>
        <p:nvPicPr>
          <p:cNvPr id="5" name="Picture 4">
            <a:extLst>
              <a:ext uri="{FF2B5EF4-FFF2-40B4-BE49-F238E27FC236}">
                <a16:creationId xmlns:a16="http://schemas.microsoft.com/office/drawing/2014/main" id="{960CAF61-A113-E3CB-06D9-2E5337FFBFE2}"/>
              </a:ext>
            </a:extLst>
          </p:cNvPr>
          <p:cNvPicPr>
            <a:picLocks noChangeAspect="1"/>
          </p:cNvPicPr>
          <p:nvPr/>
        </p:nvPicPr>
        <p:blipFill>
          <a:blip r:embed="rId3"/>
          <a:stretch>
            <a:fillRect/>
          </a:stretch>
        </p:blipFill>
        <p:spPr>
          <a:xfrm>
            <a:off x="597061" y="1523999"/>
            <a:ext cx="6337139" cy="4975683"/>
          </a:xfrm>
          <a:prstGeom prst="rect">
            <a:avLst/>
          </a:prstGeom>
        </p:spPr>
      </p:pic>
      <p:pic>
        <p:nvPicPr>
          <p:cNvPr id="7" name="Picture 2" descr="RStudio - RStudio">
            <a:extLst>
              <a:ext uri="{FF2B5EF4-FFF2-40B4-BE49-F238E27FC236}">
                <a16:creationId xmlns:a16="http://schemas.microsoft.com/office/drawing/2014/main" id="{A5118A5F-14DE-5C30-EC79-08C2E8E24B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0" y="51054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478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Sampling Distributions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948040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 we assume about a sample? </a:t>
            </a:r>
          </a:p>
          <a:p>
            <a:pPr lvl="1"/>
            <a:r>
              <a:rPr lang="en-US" sz="2400" b="1" dirty="0">
                <a:cs typeface="Times New Roman" panose="02020603050405020304" pitchFamily="18" charset="0"/>
              </a:rPr>
              <a:t>Random: </a:t>
            </a:r>
            <a:r>
              <a:rPr lang="en-US" sz="2400" dirty="0">
                <a:cs typeface="Times New Roman" panose="02020603050405020304" pitchFamily="18" charset="0"/>
              </a:rPr>
              <a:t>every subject has an equal likelihood of being in the population</a:t>
            </a:r>
          </a:p>
          <a:p>
            <a:pPr lvl="1"/>
            <a:endParaRPr lang="en-US" sz="2400" b="1" dirty="0">
              <a:cs typeface="Times New Roman" panose="02020603050405020304" pitchFamily="18" charset="0"/>
            </a:endParaRPr>
          </a:p>
        </p:txBody>
      </p:sp>
    </p:spTree>
    <p:extLst>
      <p:ext uri="{BB962C8B-B14F-4D97-AF65-F5344CB8AC3E}">
        <p14:creationId xmlns:p14="http://schemas.microsoft.com/office/powerpoint/2010/main" val="2174267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 we assume about a sample? </a:t>
                </a:r>
              </a:p>
              <a:p>
                <a:pPr lvl="1"/>
                <a:r>
                  <a:rPr lang="en-US" sz="2400" b="1" dirty="0">
                    <a:cs typeface="Times New Roman" panose="02020603050405020304" pitchFamily="18" charset="0"/>
                  </a:rPr>
                  <a:t>Random: </a:t>
                </a:r>
                <a:r>
                  <a:rPr lang="en-US" sz="2400" dirty="0">
                    <a:cs typeface="Times New Roman" panose="02020603050405020304" pitchFamily="18" charset="0"/>
                  </a:rPr>
                  <a:t>every subject has an equal likelihood of being in the population</a:t>
                </a:r>
              </a:p>
              <a:p>
                <a:pPr lvl="1"/>
                <a:endParaRPr lang="en-US" sz="2400" b="1" dirty="0">
                  <a:cs typeface="Times New Roman" panose="02020603050405020304" pitchFamily="18" charset="0"/>
                </a:endParaRPr>
              </a:p>
              <a:p>
                <a:pPr marL="274320" lvl="1" indent="0">
                  <a:buNone/>
                </a:pPr>
                <a:r>
                  <a:rPr lang="en-US" sz="2400" b="1" dirty="0">
                    <a:cs typeface="Times New Roman" panose="02020603050405020304" pitchFamily="18" charset="0"/>
                  </a:rPr>
                  <a:t>If we do, we get important things: </a:t>
                </a:r>
              </a:p>
              <a:p>
                <a:pPr lvl="1"/>
                <a:r>
                  <a:rPr lang="en-US" sz="2400" dirty="0">
                    <a:cs typeface="Times New Roman" panose="02020603050405020304" pitchFamily="18" charset="0"/>
                  </a:rPr>
                  <a:t>Law of Large Numbers: </a:t>
                </a:r>
              </a:p>
              <a:p>
                <a:pPr marL="27432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𝑁</m:t>
                      </m:r>
                      <m:r>
                        <a:rPr lang="en-US" sz="2400" b="0" i="1" smtClean="0">
                          <a:latin typeface="Cambria Math" panose="02040503050406030204" pitchFamily="18" charset="0"/>
                          <a:cs typeface="Times New Roman" panose="02020603050405020304" pitchFamily="18" charset="0"/>
                        </a:rPr>
                        <m:t>→∞⇒</m:t>
                      </m:r>
                      <m:bar>
                        <m:barPr>
                          <m:pos m:val="top"/>
                          <m:ctrlPr>
                            <a:rPr lang="en-US" sz="2400" b="0" i="1" smtClean="0">
                              <a:latin typeface="Cambria Math" panose="02040503050406030204" pitchFamily="18" charset="0"/>
                              <a:cs typeface="Times New Roman" panose="02020603050405020304" pitchFamily="18" charset="0"/>
                            </a:rPr>
                          </m:ctrlPr>
                        </m:barPr>
                        <m:e>
                          <m:r>
                            <a:rPr lang="en-US" sz="2400" b="0" i="1" smtClean="0">
                              <a:latin typeface="Cambria Math" panose="02040503050406030204" pitchFamily="18" charset="0"/>
                              <a:cs typeface="Times New Roman" panose="02020603050405020304" pitchFamily="18" charset="0"/>
                            </a:rPr>
                            <m:t>𝑥</m:t>
                          </m:r>
                        </m:e>
                      </m:ba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𝜇</m:t>
                      </m:r>
                    </m:oMath>
                  </m:oMathPara>
                </a14:m>
                <a:endParaRPr lang="en-US" sz="2400"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The sampling method dictates the </a:t>
                </a:r>
                <a:r>
                  <a:rPr lang="en-US" sz="2400" b="1" dirty="0">
                    <a:cs typeface="Times New Roman" panose="02020603050405020304" pitchFamily="18" charset="0"/>
                  </a:rPr>
                  <a:t>external validity </a:t>
                </a:r>
                <a:r>
                  <a:rPr lang="en-US" sz="2400" dirty="0">
                    <a:cs typeface="Times New Roman" panose="02020603050405020304" pitchFamily="18" charset="0"/>
                  </a:rPr>
                  <a:t>of our results</a:t>
                </a:r>
              </a:p>
            </p:txBody>
          </p:sp>
        </mc:Choice>
        <mc:Fallback xmlns="">
          <p:sp>
            <p:nvSpPr>
              <p:cNvPr id="7" name="Content Placeholder 2">
                <a:extLst>
                  <a:ext uri="{FF2B5EF4-FFF2-40B4-BE49-F238E27FC236}">
                    <a16:creationId xmlns:a16="http://schemas.microsoft.com/office/drawing/2014/main" id="{706885F1-7F9F-94DC-4F59-AF2154DE42C3}"/>
                  </a:ext>
                </a:extLst>
              </p:cNvPr>
              <p:cNvSpPr txBox="1">
                <a:spLocks noRot="1" noChangeAspect="1" noMove="1" noResize="1" noEditPoints="1" noAdjustHandles="1" noChangeArrowheads="1" noChangeShapeType="1" noTextEdit="1"/>
              </p:cNvSpPr>
              <p:nvPr/>
            </p:nvSpPr>
            <p:spPr>
              <a:xfrm>
                <a:off x="6096000" y="1066801"/>
                <a:ext cx="5029200" cy="5141388"/>
              </a:xfrm>
              <a:prstGeom prst="rect">
                <a:avLst/>
              </a:prstGeom>
              <a:blipFill>
                <a:blip r:embed="rId4"/>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3956569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What is a Sample?</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55B7100-8519-C212-6DD7-2371F3C5DA4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7B38F7F3-6C7B-551A-D993-4186B73C92A7}"/>
              </a:ext>
            </a:extLst>
          </p:cNvPr>
          <p:cNvPicPr>
            <a:picLocks noChangeAspect="1"/>
          </p:cNvPicPr>
          <p:nvPr/>
        </p:nvPicPr>
        <p:blipFill>
          <a:blip r:embed="rId3"/>
          <a:stretch>
            <a:fillRect/>
          </a:stretch>
        </p:blipFill>
        <p:spPr>
          <a:xfrm>
            <a:off x="634678" y="962231"/>
            <a:ext cx="8280722" cy="5732807"/>
          </a:xfrm>
          <a:prstGeom prst="rect">
            <a:avLst/>
          </a:prstGeom>
        </p:spPr>
      </p:pic>
    </p:spTree>
    <p:extLst>
      <p:ext uri="{BB962C8B-B14F-4D97-AF65-F5344CB8AC3E}">
        <p14:creationId xmlns:p14="http://schemas.microsoft.com/office/powerpoint/2010/main" val="1881313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Distributions and Density Functions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705600" y="1066801"/>
            <a:ext cx="44196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does a distribution tell us?</a:t>
            </a:r>
          </a:p>
          <a:p>
            <a:pPr lvl="1"/>
            <a:endParaRPr lang="en-US" sz="2400" b="1"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3BBDDAFE-5680-0D6E-726B-2599EA059FB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9B1D77E8-D234-F978-F31C-2785A4676699}"/>
              </a:ext>
            </a:extLst>
          </p:cNvPr>
          <p:cNvPicPr>
            <a:picLocks noChangeAspect="1"/>
          </p:cNvPicPr>
          <p:nvPr/>
        </p:nvPicPr>
        <p:blipFill>
          <a:blip r:embed="rId3"/>
          <a:stretch>
            <a:fillRect/>
          </a:stretch>
        </p:blipFill>
        <p:spPr>
          <a:xfrm>
            <a:off x="228600" y="1447799"/>
            <a:ext cx="10363200" cy="5311573"/>
          </a:xfrm>
          <a:prstGeom prst="rect">
            <a:avLst/>
          </a:prstGeom>
        </p:spPr>
      </p:pic>
    </p:spTree>
    <p:extLst>
      <p:ext uri="{BB962C8B-B14F-4D97-AF65-F5344CB8AC3E}">
        <p14:creationId xmlns:p14="http://schemas.microsoft.com/office/powerpoint/2010/main" val="2595954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b="1" dirty="0"/>
              <a:t>Discrete</a:t>
            </a:r>
          </a:p>
          <a:p>
            <a:r>
              <a:rPr lang="en-US" sz="2400" dirty="0"/>
              <a:t>Bernoulli (coin flip) </a:t>
            </a:r>
          </a:p>
          <a:p>
            <a:r>
              <a:rPr lang="en-US" sz="2400" dirty="0"/>
              <a:t>Geometric (how many coin flips until heads?)</a:t>
            </a:r>
          </a:p>
          <a:p>
            <a:r>
              <a:rPr lang="en-US" sz="2400" dirty="0"/>
              <a:t>Binomial (how many heads do I have?)</a:t>
            </a:r>
          </a:p>
          <a:p>
            <a:r>
              <a:rPr lang="en-US" sz="2400" dirty="0"/>
              <a:t>Poisson (how often do heads occur?)</a:t>
            </a:r>
          </a:p>
          <a:p>
            <a:pPr marL="0" indent="0">
              <a:buNone/>
            </a:pPr>
            <a:r>
              <a:rPr lang="en-US" sz="2400" b="1" dirty="0"/>
              <a:t>Continuous</a:t>
            </a:r>
          </a:p>
        </p:txBody>
      </p:sp>
    </p:spTree>
    <p:extLst>
      <p:ext uri="{BB962C8B-B14F-4D97-AF65-F5344CB8AC3E}">
        <p14:creationId xmlns:p14="http://schemas.microsoft.com/office/powerpoint/2010/main" val="1487305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fontScale="92500" lnSpcReduction="20000"/>
              </a:bodyPr>
              <a:lstStyle/>
              <a:p>
                <a:pPr marL="0" indent="0">
                  <a:buNone/>
                </a:pPr>
                <a:r>
                  <a:rPr lang="en-US" sz="2400" b="1" dirty="0"/>
                  <a:t>Discrete</a:t>
                </a:r>
              </a:p>
              <a:p>
                <a:r>
                  <a:rPr lang="en-US" sz="2400" dirty="0"/>
                  <a:t>Bernoulli (coin flip) </a:t>
                </a:r>
              </a:p>
              <a:p>
                <a:r>
                  <a:rPr lang="en-US" sz="2400" dirty="0"/>
                  <a:t>Geometric (how many coin flips until heads?)</a:t>
                </a:r>
              </a:p>
              <a:p>
                <a:r>
                  <a:rPr lang="en-US" sz="2400" dirty="0"/>
                  <a:t>Binomial (how many heads do I have?)</a:t>
                </a:r>
              </a:p>
              <a:p>
                <a:r>
                  <a:rPr lang="en-US" sz="2400" b="1" dirty="0">
                    <a:solidFill>
                      <a:schemeClr val="accent5">
                        <a:lumMod val="75000"/>
                      </a:schemeClr>
                    </a:solidFill>
                  </a:rPr>
                  <a:t>Poisson</a:t>
                </a:r>
                <a:r>
                  <a:rPr lang="en-US" sz="2400" dirty="0"/>
                  <a:t> (how often do heads occur?)</a:t>
                </a:r>
              </a:p>
              <a:p>
                <a:pPr marL="0" indent="0">
                  <a:buNone/>
                </a:pPr>
                <a:r>
                  <a:rPr lang="en-US" sz="2400" b="1" dirty="0"/>
                  <a:t>Continuous</a:t>
                </a:r>
              </a:p>
              <a:p>
                <a:r>
                  <a:rPr lang="en-US" sz="2400" dirty="0"/>
                  <a:t>Uniform</a:t>
                </a:r>
              </a:p>
              <a:p>
                <a:r>
                  <a:rPr lang="en-US" sz="2400" dirty="0"/>
                  <a:t>Exponential</a:t>
                </a:r>
              </a:p>
              <a:p>
                <a:r>
                  <a:rPr lang="en-US" sz="2400" b="1" dirty="0">
                    <a:solidFill>
                      <a:schemeClr val="accent5">
                        <a:lumMod val="75000"/>
                      </a:schemeClr>
                    </a:solidFill>
                  </a:rPr>
                  <a:t>Normal</a:t>
                </a:r>
              </a:p>
              <a:p>
                <a:r>
                  <a:rPr lang="en-US" sz="2400" b="1" dirty="0">
                    <a:solidFill>
                      <a:schemeClr val="accent5">
                        <a:lumMod val="75000"/>
                      </a:schemeClr>
                    </a:solidFill>
                  </a:rPr>
                  <a:t>Lognormal</a:t>
                </a:r>
              </a:p>
              <a:p>
                <a:r>
                  <a:rPr lang="en-US" sz="2400" dirty="0"/>
                  <a:t>Others (</a:t>
                </a:r>
                <a:r>
                  <a:rPr lang="en-US" sz="2400" i="1" dirty="0"/>
                  <a:t>F, t,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𝜒</m:t>
                        </m:r>
                      </m:e>
                      <m:sup>
                        <m:r>
                          <a:rPr lang="en-US" sz="2400" b="0" i="1" smtClean="0">
                            <a:latin typeface="Cambria Math" panose="02040503050406030204" pitchFamily="18" charset="0"/>
                          </a:rPr>
                          <m:t>2</m:t>
                        </m:r>
                      </m:sup>
                    </m:sSup>
                  </m:oMath>
                </a14:m>
                <a:r>
                  <a:rPr lang="en-US" sz="2400" dirty="0"/>
                  <a:t>, </a:t>
                </a:r>
                <a:r>
                  <a:rPr lang="en-US" sz="2400" dirty="0" err="1"/>
                  <a:t>etc</a:t>
                </a:r>
                <a:r>
                  <a:rPr lang="en-US" sz="2400" dirty="0"/>
                  <a:t>)</a:t>
                </a:r>
              </a:p>
            </p:txBody>
          </p:sp>
        </mc:Choice>
        <mc:Fallback xmlns="">
          <p:sp>
            <p:nvSpPr>
              <p:cNvPr id="10" name="Content Placeholder 3">
                <a:extLst>
                  <a:ext uri="{FF2B5EF4-FFF2-40B4-BE49-F238E27FC236}">
                    <a16:creationId xmlns:a16="http://schemas.microsoft.com/office/drawing/2014/main" id="{27FC24B6-9718-6D60-4073-DA5543D46569}"/>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233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3150E84-53E5-5937-303B-ED8D31915B9D}"/>
              </a:ext>
            </a:extLst>
          </p:cNvPr>
          <p:cNvSpPr txBox="1"/>
          <p:nvPr/>
        </p:nvSpPr>
        <p:spPr>
          <a:xfrm>
            <a:off x="3810000" y="5308011"/>
            <a:ext cx="3048000" cy="553998"/>
          </a:xfrm>
          <a:prstGeom prst="rect">
            <a:avLst/>
          </a:prstGeom>
          <a:solidFill>
            <a:schemeClr val="tx2">
              <a:lumMod val="40000"/>
              <a:lumOff val="60000"/>
            </a:schemeClr>
          </a:solidFill>
          <a:ln>
            <a:solidFill>
              <a:schemeClr val="tx2">
                <a:lumMod val="75000"/>
              </a:schemeClr>
            </a:solidFill>
          </a:ln>
        </p:spPr>
        <p:txBody>
          <a:bodyPr wrap="square" rtlCol="0">
            <a:spAutoFit/>
          </a:bodyPr>
          <a:lstStyle/>
          <a:p>
            <a:r>
              <a:rPr lang="en-US" sz="3000" dirty="0">
                <a:solidFill>
                  <a:schemeClr val="bg1"/>
                </a:solidFill>
                <a:hlinkClick r:id="rId4">
                  <a:extLst>
                    <a:ext uri="{A12FA001-AC4F-418D-AE19-62706E023703}">
                      <ahyp:hlinkClr xmlns:ahyp="http://schemas.microsoft.com/office/drawing/2018/hyperlinkcolor" val="tx"/>
                    </a:ext>
                  </a:extLst>
                </a:hlinkClick>
              </a:rPr>
              <a:t>Seeing Theory</a:t>
            </a:r>
            <a:endParaRPr lang="en-US" sz="3000" dirty="0">
              <a:solidFill>
                <a:schemeClr val="bg1"/>
              </a:solidFill>
            </a:endParaRPr>
          </a:p>
        </p:txBody>
      </p:sp>
    </p:spTree>
    <p:extLst>
      <p:ext uri="{BB962C8B-B14F-4D97-AF65-F5344CB8AC3E}">
        <p14:creationId xmlns:p14="http://schemas.microsoft.com/office/powerpoint/2010/main" val="2550461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FD1F403E-9F9E-8EB4-8461-C7E3E2A3592B}"/>
              </a:ext>
            </a:extLst>
          </p:cNvPr>
          <p:cNvPicPr>
            <a:picLocks noGrp="1" noChangeAspect="1"/>
          </p:cNvPicPr>
          <p:nvPr>
            <p:ph idx="1"/>
          </p:nvPr>
        </p:nvPicPr>
        <p:blipFill>
          <a:blip r:embed="rId3"/>
          <a:stretch>
            <a:fillRect/>
          </a:stretch>
        </p:blipFill>
        <p:spPr>
          <a:xfrm>
            <a:off x="762000" y="851086"/>
            <a:ext cx="7608264" cy="5778314"/>
          </a:xfrm>
        </p:spPr>
      </p:pic>
    </p:spTree>
    <p:extLst>
      <p:ext uri="{BB962C8B-B14F-4D97-AF65-F5344CB8AC3E}">
        <p14:creationId xmlns:p14="http://schemas.microsoft.com/office/powerpoint/2010/main" val="1685765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Data visualization is a powerful tool: use it well</a:t>
            </a:r>
          </a:p>
          <a:p>
            <a:r>
              <a:rPr lang="en-US" sz="2800" dirty="0"/>
              <a:t>Measuring correlations and covariances (but not causation – yet!)</a:t>
            </a:r>
          </a:p>
          <a:p>
            <a:r>
              <a:rPr lang="en-US" sz="2800" dirty="0"/>
              <a:t>Quantifying (some) uncertainty: standard deviations</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Relationships between variables</a:t>
            </a:r>
          </a:p>
          <a:p>
            <a:r>
              <a:rPr lang="en-US" sz="2800" dirty="0"/>
              <a:t>Standard errors </a:t>
            </a:r>
          </a:p>
          <a:p>
            <a:r>
              <a:rPr lang="en-US" sz="2800" dirty="0"/>
              <a:t>Confidence Intervals</a:t>
            </a:r>
          </a:p>
        </p:txBody>
      </p:sp>
    </p:spTree>
    <p:extLst>
      <p:ext uri="{BB962C8B-B14F-4D97-AF65-F5344CB8AC3E}">
        <p14:creationId xmlns:p14="http://schemas.microsoft.com/office/powerpoint/2010/main" val="2965150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 </a:t>
            </a:r>
            <a:r>
              <a:rPr lang="en-US" b="1" dirty="0">
                <a:cs typeface="Times New Roman" panose="02020603050405020304" pitchFamily="18" charset="0"/>
              </a:rPr>
              <a:t>Bernoulli</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3A2CFBE-49D8-8113-D416-3334BD45ED1E}"/>
              </a:ext>
            </a:extLst>
          </p:cNvPr>
          <p:cNvPicPr>
            <a:picLocks noChangeAspect="1"/>
          </p:cNvPicPr>
          <p:nvPr/>
        </p:nvPicPr>
        <p:blipFill>
          <a:blip r:embed="rId3"/>
          <a:stretch>
            <a:fillRect/>
          </a:stretch>
        </p:blipFill>
        <p:spPr>
          <a:xfrm>
            <a:off x="0" y="926543"/>
            <a:ext cx="9525000" cy="5983529"/>
          </a:xfrm>
          <a:prstGeom prst="rect">
            <a:avLst/>
          </a:prstGeom>
        </p:spPr>
      </p:pic>
      <p:pic>
        <p:nvPicPr>
          <p:cNvPr id="8" name="Picture 7" descr="RStudio - RStudio">
            <a:extLst>
              <a:ext uri="{FF2B5EF4-FFF2-40B4-BE49-F238E27FC236}">
                <a16:creationId xmlns:a16="http://schemas.microsoft.com/office/drawing/2014/main" id="{A3801439-2931-63BB-8565-69E5D60207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441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Distributions and Density Functions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705600" y="1066801"/>
            <a:ext cx="44196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b="1" u="sng" dirty="0">
                <a:cs typeface="Times New Roman" panose="02020603050405020304" pitchFamily="18" charset="0"/>
              </a:rPr>
              <a:t>Example: Bernoulli</a:t>
            </a:r>
          </a:p>
          <a:p>
            <a:pPr lvl="1"/>
            <a:endParaRPr lang="en-US" sz="2400" b="1"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3BBDDAFE-5680-0D6E-726B-2599EA059FB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5030E8C-3DAE-92B5-51D8-EACF33DE4875}"/>
              </a:ext>
            </a:extLst>
          </p:cNvPr>
          <p:cNvPicPr>
            <a:picLocks noChangeAspect="1"/>
          </p:cNvPicPr>
          <p:nvPr/>
        </p:nvPicPr>
        <p:blipFill>
          <a:blip r:embed="rId3"/>
          <a:stretch>
            <a:fillRect/>
          </a:stretch>
        </p:blipFill>
        <p:spPr>
          <a:xfrm>
            <a:off x="228600" y="1561403"/>
            <a:ext cx="10221751" cy="4991797"/>
          </a:xfrm>
          <a:prstGeom prst="rect">
            <a:avLst/>
          </a:prstGeom>
        </p:spPr>
      </p:pic>
    </p:spTree>
    <p:extLst>
      <p:ext uri="{BB962C8B-B14F-4D97-AF65-F5344CB8AC3E}">
        <p14:creationId xmlns:p14="http://schemas.microsoft.com/office/powerpoint/2010/main" val="3119625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Another Distribution: Binomial</a:t>
            </a:r>
          </a:p>
        </p:txBody>
      </p:sp>
      <p:pic>
        <p:nvPicPr>
          <p:cNvPr id="4" name="Content Placeholder 3">
            <a:extLst>
              <a:ext uri="{FF2B5EF4-FFF2-40B4-BE49-F238E27FC236}">
                <a16:creationId xmlns:a16="http://schemas.microsoft.com/office/drawing/2014/main" id="{AB846967-088F-4A1E-C30A-B178F5ADDBBA}"/>
              </a:ext>
            </a:extLst>
          </p:cNvPr>
          <p:cNvPicPr>
            <a:picLocks noGrp="1" noChangeAspect="1"/>
          </p:cNvPicPr>
          <p:nvPr>
            <p:ph idx="1"/>
          </p:nvPr>
        </p:nvPicPr>
        <p:blipFill>
          <a:blip r:embed="rId3"/>
          <a:stretch>
            <a:fillRect/>
          </a:stretch>
        </p:blipFill>
        <p:spPr>
          <a:xfrm>
            <a:off x="0" y="941011"/>
            <a:ext cx="8001000" cy="5651899"/>
          </a:xfrm>
        </p:spPr>
      </p:pic>
    </p:spTree>
    <p:extLst>
      <p:ext uri="{BB962C8B-B14F-4D97-AF65-F5344CB8AC3E}">
        <p14:creationId xmlns:p14="http://schemas.microsoft.com/office/powerpoint/2010/main" val="2813073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Another Distribution: Binomial</a:t>
            </a:r>
          </a:p>
        </p:txBody>
      </p:sp>
      <p:sp>
        <p:nvSpPr>
          <p:cNvPr id="5" name="Content Placeholder 4">
            <a:extLst>
              <a:ext uri="{FF2B5EF4-FFF2-40B4-BE49-F238E27FC236}">
                <a16:creationId xmlns:a16="http://schemas.microsoft.com/office/drawing/2014/main" id="{9DD4F269-0919-DD41-4389-7A266D334562}"/>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5955721-DB2C-C6DA-D787-BF8532905646}"/>
              </a:ext>
            </a:extLst>
          </p:cNvPr>
          <p:cNvPicPr>
            <a:picLocks noChangeAspect="1"/>
          </p:cNvPicPr>
          <p:nvPr/>
        </p:nvPicPr>
        <p:blipFill>
          <a:blip r:embed="rId3"/>
          <a:stretch>
            <a:fillRect/>
          </a:stretch>
        </p:blipFill>
        <p:spPr>
          <a:xfrm>
            <a:off x="0" y="962231"/>
            <a:ext cx="9448800" cy="5691923"/>
          </a:xfrm>
          <a:prstGeom prst="rect">
            <a:avLst/>
          </a:prstGeom>
        </p:spPr>
      </p:pic>
    </p:spTree>
    <p:extLst>
      <p:ext uri="{BB962C8B-B14F-4D97-AF65-F5344CB8AC3E}">
        <p14:creationId xmlns:p14="http://schemas.microsoft.com/office/powerpoint/2010/main" val="3758036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Another Distribution: Binomial</a:t>
            </a:r>
          </a:p>
        </p:txBody>
      </p:sp>
      <p:sp>
        <p:nvSpPr>
          <p:cNvPr id="5" name="Content Placeholder 4">
            <a:extLst>
              <a:ext uri="{FF2B5EF4-FFF2-40B4-BE49-F238E27FC236}">
                <a16:creationId xmlns:a16="http://schemas.microsoft.com/office/drawing/2014/main" id="{9DD4F269-0919-DD41-4389-7A266D3345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18220A-AE9E-567D-B9DD-E84ABD88A7D6}"/>
              </a:ext>
            </a:extLst>
          </p:cNvPr>
          <p:cNvPicPr>
            <a:picLocks noChangeAspect="1"/>
          </p:cNvPicPr>
          <p:nvPr/>
        </p:nvPicPr>
        <p:blipFill>
          <a:blip r:embed="rId3"/>
          <a:stretch>
            <a:fillRect/>
          </a:stretch>
        </p:blipFill>
        <p:spPr>
          <a:xfrm>
            <a:off x="0" y="762000"/>
            <a:ext cx="9030770" cy="5758608"/>
          </a:xfrm>
          <a:prstGeom prst="rect">
            <a:avLst/>
          </a:prstGeom>
        </p:spPr>
      </p:pic>
      <p:pic>
        <p:nvPicPr>
          <p:cNvPr id="6" name="Picture 5" descr="RStudio - RStudio">
            <a:extLst>
              <a:ext uri="{FF2B5EF4-FFF2-40B4-BE49-F238E27FC236}">
                <a16:creationId xmlns:a16="http://schemas.microsoft.com/office/drawing/2014/main" id="{7C2DAAC8-2778-B148-1692-FDAD15C0A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487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4186A-1237-558A-2FB4-157E8F0F47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FE4B45-CF93-163C-F73B-0295AEDE6A09}"/>
              </a:ext>
            </a:extLst>
          </p:cNvPr>
          <p:cNvSpPr>
            <a:spLocks noGrp="1"/>
          </p:cNvSpPr>
          <p:nvPr>
            <p:ph type="ctrTitle"/>
          </p:nvPr>
        </p:nvSpPr>
        <p:spPr>
          <a:xfrm>
            <a:off x="1261872" y="758952"/>
            <a:ext cx="10549128" cy="4041648"/>
          </a:xfrm>
        </p:spPr>
        <p:txBody>
          <a:bodyPr/>
          <a:lstStyle/>
          <a:p>
            <a:r>
              <a:rPr lang="en-US" dirty="0"/>
              <a:t>Sampling Distributions</a:t>
            </a:r>
          </a:p>
        </p:txBody>
      </p:sp>
      <p:sp>
        <p:nvSpPr>
          <p:cNvPr id="3" name="Subtitle 2">
            <a:extLst>
              <a:ext uri="{FF2B5EF4-FFF2-40B4-BE49-F238E27FC236}">
                <a16:creationId xmlns:a16="http://schemas.microsoft.com/office/drawing/2014/main" id="{23AC40E6-9EA3-55E5-4CD6-175C2D7060E3}"/>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712316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Normal</a:t>
            </a:r>
            <a:r>
              <a:rPr sz="2378" b="0" spc="10" dirty="0">
                <a:latin typeface="Tahoma"/>
                <a:cs typeface="Tahoma"/>
              </a:rPr>
              <a:t> </a:t>
            </a:r>
            <a:r>
              <a:rPr sz="2378" b="0" spc="-40" dirty="0">
                <a:latin typeface="Tahoma"/>
                <a:cs typeface="Tahoma"/>
              </a:rPr>
              <a:t>RVs</a:t>
            </a:r>
            <a:endParaRPr sz="2378">
              <a:latin typeface="Tahoma"/>
              <a:cs typeface="Tahoma"/>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20</a:t>
            </a:r>
            <a:endParaRPr sz="1387">
              <a:solidFill>
                <a:prstClr val="black"/>
              </a:solidFill>
              <a:latin typeface="Arial"/>
              <a:cs typeface="Arial"/>
            </a:endParaRPr>
          </a:p>
        </p:txBody>
      </p:sp>
      <p:sp>
        <p:nvSpPr>
          <p:cNvPr id="3" name="object 3"/>
          <p:cNvSpPr txBox="1"/>
          <p:nvPr/>
        </p:nvSpPr>
        <p:spPr>
          <a:xfrm>
            <a:off x="2216411" y="1596942"/>
            <a:ext cx="7523666" cy="1980798"/>
          </a:xfrm>
          <a:prstGeom prst="rect">
            <a:avLst/>
          </a:prstGeom>
        </p:spPr>
        <p:txBody>
          <a:bodyPr vert="horz" wrap="square" lIns="0" tIns="13842" rIns="0" bIns="0" rtlCol="0">
            <a:spAutoFit/>
          </a:bodyPr>
          <a:lstStyle/>
          <a:p>
            <a:pPr marL="25168" marR="10067" defTabSz="1812066">
              <a:lnSpc>
                <a:spcPct val="102600"/>
              </a:lnSpc>
              <a:spcBef>
                <a:spcPts val="109"/>
              </a:spcBef>
            </a:pPr>
            <a:r>
              <a:rPr sz="2180" b="1" spc="-139" dirty="0">
                <a:solidFill>
                  <a:srgbClr val="1FA49A"/>
                </a:solidFill>
                <a:latin typeface="Tahoma"/>
                <a:cs typeface="Tahoma"/>
              </a:rPr>
              <a:t>Normal </a:t>
            </a:r>
            <a:r>
              <a:rPr sz="2180" spc="-109" dirty="0">
                <a:solidFill>
                  <a:prstClr val="black"/>
                </a:solidFill>
                <a:latin typeface="Tahoma"/>
                <a:cs typeface="Tahoma"/>
              </a:rPr>
              <a:t>random </a:t>
            </a:r>
            <a:r>
              <a:rPr sz="2180" spc="-99" dirty="0">
                <a:solidFill>
                  <a:prstClr val="black"/>
                </a:solidFill>
                <a:latin typeface="Tahoma"/>
                <a:cs typeface="Tahoma"/>
              </a:rPr>
              <a:t>variables </a:t>
            </a:r>
            <a:r>
              <a:rPr sz="2180" spc="-149" dirty="0">
                <a:solidFill>
                  <a:prstClr val="black"/>
                </a:solidFill>
                <a:latin typeface="Tahoma"/>
                <a:cs typeface="Tahoma"/>
              </a:rPr>
              <a:t>are </a:t>
            </a:r>
            <a:r>
              <a:rPr sz="2180" spc="-99" dirty="0">
                <a:solidFill>
                  <a:prstClr val="black"/>
                </a:solidFill>
                <a:latin typeface="Tahoma"/>
                <a:cs typeface="Tahoma"/>
              </a:rPr>
              <a:t>arguably the most </a:t>
            </a:r>
            <a:r>
              <a:rPr sz="2180" spc="-69" dirty="0">
                <a:solidFill>
                  <a:prstClr val="black"/>
                </a:solidFill>
                <a:latin typeface="Tahoma"/>
                <a:cs typeface="Tahoma"/>
              </a:rPr>
              <a:t>important </a:t>
            </a:r>
            <a:r>
              <a:rPr sz="2180" spc="-79" dirty="0">
                <a:solidFill>
                  <a:prstClr val="black"/>
                </a:solidFill>
                <a:latin typeface="Tahoma"/>
                <a:cs typeface="Tahoma"/>
              </a:rPr>
              <a:t>family  of </a:t>
            </a:r>
            <a:r>
              <a:rPr sz="2180" spc="-40" dirty="0">
                <a:solidFill>
                  <a:prstClr val="black"/>
                </a:solidFill>
                <a:latin typeface="Tahoma"/>
                <a:cs typeface="Tahoma"/>
              </a:rPr>
              <a:t>RVs. </a:t>
            </a:r>
            <a:r>
              <a:rPr sz="2180" spc="-69" dirty="0">
                <a:solidFill>
                  <a:prstClr val="black"/>
                </a:solidFill>
                <a:latin typeface="Tahoma"/>
                <a:cs typeface="Tahoma"/>
              </a:rPr>
              <a:t>Can </a:t>
            </a:r>
            <a:r>
              <a:rPr sz="2180" spc="-119" dirty="0">
                <a:solidFill>
                  <a:prstClr val="black"/>
                </a:solidFill>
                <a:latin typeface="Tahoma"/>
                <a:cs typeface="Tahoma"/>
              </a:rPr>
              <a:t>be </a:t>
            </a:r>
            <a:r>
              <a:rPr sz="2180" spc="-149" dirty="0">
                <a:solidFill>
                  <a:prstClr val="black"/>
                </a:solidFill>
                <a:latin typeface="Tahoma"/>
                <a:cs typeface="Tahoma"/>
              </a:rPr>
              <a:t>used </a:t>
            </a:r>
            <a:r>
              <a:rPr sz="2180" spc="-40" dirty="0">
                <a:solidFill>
                  <a:prstClr val="black"/>
                </a:solidFill>
                <a:latin typeface="Tahoma"/>
                <a:cs typeface="Tahoma"/>
              </a:rPr>
              <a:t>to </a:t>
            </a:r>
            <a:r>
              <a:rPr sz="2180" spc="-99" dirty="0">
                <a:solidFill>
                  <a:prstClr val="black"/>
                </a:solidFill>
                <a:latin typeface="Tahoma"/>
                <a:cs typeface="Tahoma"/>
              </a:rPr>
              <a:t>approximately</a:t>
            </a:r>
            <a:r>
              <a:rPr sz="2180" spc="-238" dirty="0">
                <a:solidFill>
                  <a:prstClr val="black"/>
                </a:solidFill>
                <a:latin typeface="Tahoma"/>
                <a:cs typeface="Tahoma"/>
              </a:rPr>
              <a:t> </a:t>
            </a:r>
            <a:r>
              <a:rPr sz="2180" spc="-50" dirty="0">
                <a:solidFill>
                  <a:prstClr val="black"/>
                </a:solidFill>
                <a:latin typeface="Tahoma"/>
                <a:cs typeface="Tahoma"/>
              </a:rPr>
              <a:t>fit:</a:t>
            </a:r>
            <a:endParaRPr sz="2180" dirty="0">
              <a:solidFill>
                <a:prstClr val="black"/>
              </a:solidFill>
              <a:latin typeface="Tahoma"/>
              <a:cs typeface="Tahoma"/>
            </a:endParaRPr>
          </a:p>
          <a:p>
            <a:pPr marL="573821" indent="-264260" defTabSz="1812066">
              <a:spcBef>
                <a:spcPts val="664"/>
              </a:spcBef>
              <a:buClr>
                <a:srgbClr val="1FA49A"/>
              </a:buClr>
              <a:buSzPct val="90909"/>
              <a:buFont typeface="Lucida Sans Unicode"/>
              <a:buChar char="•"/>
              <a:tabLst>
                <a:tab pos="575079" algn="l"/>
              </a:tabLst>
            </a:pPr>
            <a:r>
              <a:rPr sz="2180" spc="-79" dirty="0">
                <a:solidFill>
                  <a:prstClr val="black"/>
                </a:solidFill>
                <a:latin typeface="Tahoma"/>
                <a:cs typeface="Tahoma"/>
              </a:rPr>
              <a:t>Heights, </a:t>
            </a:r>
            <a:r>
              <a:rPr sz="2180" spc="-109" dirty="0">
                <a:solidFill>
                  <a:prstClr val="black"/>
                </a:solidFill>
                <a:latin typeface="Tahoma"/>
                <a:cs typeface="Tahoma"/>
              </a:rPr>
              <a:t>weights,</a:t>
            </a:r>
            <a:r>
              <a:rPr sz="2180" spc="129" dirty="0">
                <a:solidFill>
                  <a:prstClr val="black"/>
                </a:solidFill>
                <a:latin typeface="Tahoma"/>
                <a:cs typeface="Tahoma"/>
              </a:rPr>
              <a:t> </a:t>
            </a:r>
            <a:r>
              <a:rPr sz="2180" spc="-79" dirty="0">
                <a:solidFill>
                  <a:prstClr val="black"/>
                </a:solidFill>
                <a:latin typeface="Tahoma"/>
                <a:cs typeface="Tahoma"/>
              </a:rPr>
              <a:t>etc.</a:t>
            </a:r>
            <a:endParaRPr sz="2180" dirty="0">
              <a:solidFill>
                <a:prstClr val="black"/>
              </a:solidFill>
              <a:latin typeface="Tahoma"/>
              <a:cs typeface="Tahoma"/>
            </a:endParaRPr>
          </a:p>
          <a:p>
            <a:pPr marL="573821" indent="-264260" defTabSz="1812066">
              <a:spcBef>
                <a:spcPts val="662"/>
              </a:spcBef>
              <a:buClr>
                <a:srgbClr val="1FA49A"/>
              </a:buClr>
              <a:buSzPct val="90909"/>
              <a:buFont typeface="Lucida Sans Unicode"/>
              <a:buChar char="•"/>
              <a:tabLst>
                <a:tab pos="575079" algn="l"/>
              </a:tabLst>
            </a:pPr>
            <a:r>
              <a:rPr sz="2180" spc="-109" dirty="0">
                <a:solidFill>
                  <a:prstClr val="black"/>
                </a:solidFill>
                <a:latin typeface="Tahoma"/>
                <a:cs typeface="Tahoma"/>
              </a:rPr>
              <a:t>Measurement </a:t>
            </a:r>
            <a:r>
              <a:rPr sz="2180" spc="-119" dirty="0">
                <a:solidFill>
                  <a:prstClr val="black"/>
                </a:solidFill>
                <a:latin typeface="Tahoma"/>
                <a:cs typeface="Tahoma"/>
              </a:rPr>
              <a:t>errors </a:t>
            </a:r>
            <a:r>
              <a:rPr sz="2180" spc="-59" dirty="0">
                <a:solidFill>
                  <a:prstClr val="black"/>
                </a:solidFill>
                <a:latin typeface="Tahoma"/>
                <a:cs typeface="Tahoma"/>
              </a:rPr>
              <a:t>in </a:t>
            </a:r>
            <a:r>
              <a:rPr sz="2180" spc="-109" dirty="0">
                <a:solidFill>
                  <a:prstClr val="black"/>
                </a:solidFill>
                <a:latin typeface="Tahoma"/>
                <a:cs typeface="Tahoma"/>
              </a:rPr>
              <a:t>experiments, </a:t>
            </a:r>
            <a:r>
              <a:rPr sz="2180" spc="-59" dirty="0">
                <a:solidFill>
                  <a:prstClr val="black"/>
                </a:solidFill>
                <a:latin typeface="Tahoma"/>
                <a:cs typeface="Tahoma"/>
              </a:rPr>
              <a:t>stock </a:t>
            </a:r>
            <a:r>
              <a:rPr sz="2180" spc="-89" dirty="0">
                <a:solidFill>
                  <a:prstClr val="black"/>
                </a:solidFill>
                <a:latin typeface="Tahoma"/>
                <a:cs typeface="Tahoma"/>
              </a:rPr>
              <a:t>returns,</a:t>
            </a:r>
            <a:r>
              <a:rPr sz="2180" spc="40" dirty="0">
                <a:solidFill>
                  <a:prstClr val="black"/>
                </a:solidFill>
                <a:latin typeface="Tahoma"/>
                <a:cs typeface="Tahoma"/>
              </a:rPr>
              <a:t> </a:t>
            </a:r>
            <a:r>
              <a:rPr sz="2180" spc="-79" dirty="0">
                <a:solidFill>
                  <a:prstClr val="black"/>
                </a:solidFill>
                <a:latin typeface="Tahoma"/>
                <a:cs typeface="Tahoma"/>
              </a:rPr>
              <a:t>etc.</a:t>
            </a:r>
            <a:endParaRPr sz="2180" dirty="0">
              <a:solidFill>
                <a:prstClr val="black"/>
              </a:solidFill>
              <a:latin typeface="Tahoma"/>
              <a:cs typeface="Tahoma"/>
            </a:endParaRPr>
          </a:p>
          <a:p>
            <a:pPr marL="573821" indent="-264260" defTabSz="1812066">
              <a:spcBef>
                <a:spcPts val="654"/>
              </a:spcBef>
              <a:buClr>
                <a:srgbClr val="1FA49A"/>
              </a:buClr>
              <a:buSzPct val="90909"/>
              <a:buFont typeface="Lucida Sans Unicode"/>
              <a:buChar char="•"/>
              <a:tabLst>
                <a:tab pos="575079" algn="l"/>
              </a:tabLst>
            </a:pPr>
            <a:r>
              <a:rPr sz="2180" spc="-109" dirty="0">
                <a:solidFill>
                  <a:prstClr val="black"/>
                </a:solidFill>
                <a:latin typeface="Tahoma"/>
                <a:cs typeface="Tahoma"/>
              </a:rPr>
              <a:t>How</a:t>
            </a:r>
            <a:r>
              <a:rPr sz="2180" spc="30" dirty="0">
                <a:solidFill>
                  <a:prstClr val="black"/>
                </a:solidFill>
                <a:latin typeface="Tahoma"/>
                <a:cs typeface="Tahoma"/>
              </a:rPr>
              <a:t> </a:t>
            </a:r>
            <a:r>
              <a:rPr sz="2180" spc="-129" dirty="0">
                <a:solidFill>
                  <a:prstClr val="black"/>
                </a:solidFill>
                <a:latin typeface="Tahoma"/>
                <a:cs typeface="Tahoma"/>
              </a:rPr>
              <a:t>sand</a:t>
            </a:r>
            <a:r>
              <a:rPr sz="2180" spc="30" dirty="0">
                <a:solidFill>
                  <a:prstClr val="black"/>
                </a:solidFill>
                <a:latin typeface="Tahoma"/>
                <a:cs typeface="Tahoma"/>
              </a:rPr>
              <a:t> </a:t>
            </a:r>
            <a:r>
              <a:rPr sz="2180" spc="-69" dirty="0">
                <a:solidFill>
                  <a:prstClr val="black"/>
                </a:solidFill>
                <a:latin typeface="Tahoma"/>
                <a:cs typeface="Tahoma"/>
              </a:rPr>
              <a:t>falls</a:t>
            </a:r>
            <a:r>
              <a:rPr sz="2180" spc="30" dirty="0">
                <a:solidFill>
                  <a:prstClr val="black"/>
                </a:solidFill>
                <a:latin typeface="Tahoma"/>
                <a:cs typeface="Tahoma"/>
              </a:rPr>
              <a:t> </a:t>
            </a:r>
            <a:r>
              <a:rPr sz="2180" spc="-69" dirty="0">
                <a:solidFill>
                  <a:prstClr val="black"/>
                </a:solidFill>
                <a:latin typeface="Tahoma"/>
                <a:cs typeface="Tahoma"/>
              </a:rPr>
              <a:t>out</a:t>
            </a:r>
            <a:r>
              <a:rPr sz="2180" spc="30" dirty="0">
                <a:solidFill>
                  <a:prstClr val="black"/>
                </a:solidFill>
                <a:latin typeface="Tahoma"/>
                <a:cs typeface="Tahoma"/>
              </a:rPr>
              <a:t> </a:t>
            </a:r>
            <a:r>
              <a:rPr sz="2180" spc="-79" dirty="0">
                <a:solidFill>
                  <a:prstClr val="black"/>
                </a:solidFill>
                <a:latin typeface="Tahoma"/>
                <a:cs typeface="Tahoma"/>
              </a:rPr>
              <a:t>of</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prstClr val="black"/>
                </a:solidFill>
                <a:latin typeface="Tahoma"/>
                <a:cs typeface="Tahoma"/>
              </a:rPr>
              <a:t> </a:t>
            </a:r>
            <a:r>
              <a:rPr sz="2180" spc="-99" dirty="0">
                <a:solidFill>
                  <a:prstClr val="black"/>
                </a:solidFill>
                <a:latin typeface="Tahoma"/>
                <a:cs typeface="Tahoma"/>
              </a:rPr>
              <a:t>bucket</a:t>
            </a:r>
            <a:r>
              <a:rPr sz="2180" spc="30" dirty="0">
                <a:solidFill>
                  <a:prstClr val="black"/>
                </a:solidFill>
                <a:latin typeface="Tahoma"/>
                <a:cs typeface="Tahoma"/>
              </a:rPr>
              <a:t> </a:t>
            </a:r>
            <a:r>
              <a:rPr sz="2180" spc="-79" dirty="0">
                <a:solidFill>
                  <a:prstClr val="black"/>
                </a:solidFill>
                <a:latin typeface="Tahoma"/>
                <a:cs typeface="Tahoma"/>
              </a:rPr>
              <a:t>(or</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srgbClr val="0000FF"/>
                </a:solidFill>
                <a:latin typeface="Tahoma"/>
                <a:cs typeface="Tahoma"/>
              </a:rPr>
              <a:t> </a:t>
            </a:r>
            <a:r>
              <a:rPr sz="2180" u="sng" spc="-59" dirty="0">
                <a:solidFill>
                  <a:srgbClr val="0000FF"/>
                </a:solidFill>
                <a:uFill>
                  <a:solidFill>
                    <a:srgbClr val="0000FF"/>
                  </a:solidFill>
                </a:uFill>
                <a:latin typeface="Tahoma"/>
                <a:cs typeface="Tahoma"/>
                <a:hlinkClick r:id="rId3"/>
              </a:rPr>
              <a:t>Galton</a:t>
            </a:r>
            <a:r>
              <a:rPr sz="2180" u="sng" spc="30" dirty="0">
                <a:solidFill>
                  <a:srgbClr val="0000FF"/>
                </a:solidFill>
                <a:uFill>
                  <a:solidFill>
                    <a:srgbClr val="0000FF"/>
                  </a:solidFill>
                </a:uFill>
                <a:latin typeface="Tahoma"/>
                <a:cs typeface="Tahoma"/>
                <a:hlinkClick r:id="rId3"/>
              </a:rPr>
              <a:t> </a:t>
            </a:r>
            <a:r>
              <a:rPr sz="2180" u="sng" spc="-89" dirty="0">
                <a:solidFill>
                  <a:srgbClr val="0000FF"/>
                </a:solidFill>
                <a:uFill>
                  <a:solidFill>
                    <a:srgbClr val="0000FF"/>
                  </a:solidFill>
                </a:uFill>
                <a:latin typeface="Tahoma"/>
                <a:cs typeface="Tahoma"/>
                <a:hlinkClick r:id="rId3"/>
              </a:rPr>
              <a:t>board</a:t>
            </a:r>
            <a:r>
              <a:rPr sz="2180" spc="-89" dirty="0">
                <a:solidFill>
                  <a:prstClr val="black"/>
                </a:solidFill>
                <a:latin typeface="Tahoma"/>
                <a:cs typeface="Tahoma"/>
              </a:rPr>
              <a:t>)</a:t>
            </a:r>
            <a:endParaRPr sz="2180" dirty="0">
              <a:solidFill>
                <a:prstClr val="black"/>
              </a:solidFill>
              <a:latin typeface="Tahoma"/>
              <a:cs typeface="Tahoma"/>
            </a:endParaRPr>
          </a:p>
        </p:txBody>
      </p:sp>
    </p:spTree>
    <p:extLst>
      <p:ext uri="{BB962C8B-B14F-4D97-AF65-F5344CB8AC3E}">
        <p14:creationId xmlns:p14="http://schemas.microsoft.com/office/powerpoint/2010/main" val="2612564018"/>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Normal</a:t>
            </a:r>
            <a:r>
              <a:rPr sz="2378" b="0" spc="10" dirty="0">
                <a:latin typeface="Tahoma"/>
                <a:cs typeface="Tahoma"/>
              </a:rPr>
              <a:t> </a:t>
            </a:r>
            <a:r>
              <a:rPr sz="2378" b="0" spc="-40" dirty="0">
                <a:latin typeface="Tahoma"/>
                <a:cs typeface="Tahoma"/>
              </a:rPr>
              <a:t>RVs</a:t>
            </a:r>
            <a:endParaRPr sz="2378">
              <a:latin typeface="Tahoma"/>
              <a:cs typeface="Tahoma"/>
            </a:endParaRPr>
          </a:p>
        </p:txBody>
      </p:sp>
      <p:sp>
        <p:nvSpPr>
          <p:cNvPr id="3" name="object 3"/>
          <p:cNvSpPr txBox="1"/>
          <p:nvPr/>
        </p:nvSpPr>
        <p:spPr>
          <a:xfrm>
            <a:off x="2216411" y="1596943"/>
            <a:ext cx="7523666" cy="2611227"/>
          </a:xfrm>
          <a:prstGeom prst="rect">
            <a:avLst/>
          </a:prstGeom>
        </p:spPr>
        <p:txBody>
          <a:bodyPr vert="horz" wrap="square" lIns="0" tIns="13842" rIns="0" bIns="0" rtlCol="0">
            <a:spAutoFit/>
          </a:bodyPr>
          <a:lstStyle/>
          <a:p>
            <a:pPr marL="25168" marR="10067" defTabSz="1812066">
              <a:lnSpc>
                <a:spcPct val="102600"/>
              </a:lnSpc>
              <a:spcBef>
                <a:spcPts val="109"/>
              </a:spcBef>
            </a:pPr>
            <a:r>
              <a:rPr sz="2180" b="1" spc="-139" dirty="0">
                <a:solidFill>
                  <a:srgbClr val="1FA49A"/>
                </a:solidFill>
                <a:latin typeface="Tahoma"/>
                <a:cs typeface="Tahoma"/>
              </a:rPr>
              <a:t>Normal </a:t>
            </a:r>
            <a:r>
              <a:rPr sz="2180" spc="-109" dirty="0">
                <a:solidFill>
                  <a:prstClr val="black"/>
                </a:solidFill>
                <a:latin typeface="Tahoma"/>
                <a:cs typeface="Tahoma"/>
              </a:rPr>
              <a:t>random </a:t>
            </a:r>
            <a:r>
              <a:rPr sz="2180" spc="-99" dirty="0">
                <a:solidFill>
                  <a:prstClr val="black"/>
                </a:solidFill>
                <a:latin typeface="Tahoma"/>
                <a:cs typeface="Tahoma"/>
              </a:rPr>
              <a:t>variables </a:t>
            </a:r>
            <a:r>
              <a:rPr sz="2180" spc="-149" dirty="0">
                <a:solidFill>
                  <a:prstClr val="black"/>
                </a:solidFill>
                <a:latin typeface="Tahoma"/>
                <a:cs typeface="Tahoma"/>
              </a:rPr>
              <a:t>are </a:t>
            </a:r>
            <a:r>
              <a:rPr sz="2180" spc="-99" dirty="0">
                <a:solidFill>
                  <a:prstClr val="black"/>
                </a:solidFill>
                <a:latin typeface="Tahoma"/>
                <a:cs typeface="Tahoma"/>
              </a:rPr>
              <a:t>arguably the most </a:t>
            </a:r>
            <a:r>
              <a:rPr sz="2180" spc="-69" dirty="0">
                <a:solidFill>
                  <a:prstClr val="black"/>
                </a:solidFill>
                <a:latin typeface="Tahoma"/>
                <a:cs typeface="Tahoma"/>
              </a:rPr>
              <a:t>important </a:t>
            </a:r>
            <a:r>
              <a:rPr sz="2180" spc="-79" dirty="0">
                <a:solidFill>
                  <a:prstClr val="black"/>
                </a:solidFill>
                <a:latin typeface="Tahoma"/>
                <a:cs typeface="Tahoma"/>
              </a:rPr>
              <a:t>family  of </a:t>
            </a:r>
            <a:r>
              <a:rPr sz="2180" spc="-40" dirty="0">
                <a:solidFill>
                  <a:prstClr val="black"/>
                </a:solidFill>
                <a:latin typeface="Tahoma"/>
                <a:cs typeface="Tahoma"/>
              </a:rPr>
              <a:t>RVs. </a:t>
            </a:r>
            <a:r>
              <a:rPr sz="2180" spc="-69" dirty="0">
                <a:solidFill>
                  <a:prstClr val="black"/>
                </a:solidFill>
                <a:latin typeface="Tahoma"/>
                <a:cs typeface="Tahoma"/>
              </a:rPr>
              <a:t>Can </a:t>
            </a:r>
            <a:r>
              <a:rPr sz="2180" spc="-119" dirty="0">
                <a:solidFill>
                  <a:prstClr val="black"/>
                </a:solidFill>
                <a:latin typeface="Tahoma"/>
                <a:cs typeface="Tahoma"/>
              </a:rPr>
              <a:t>be </a:t>
            </a:r>
            <a:r>
              <a:rPr sz="2180" spc="-149" dirty="0">
                <a:solidFill>
                  <a:prstClr val="black"/>
                </a:solidFill>
                <a:latin typeface="Tahoma"/>
                <a:cs typeface="Tahoma"/>
              </a:rPr>
              <a:t>used </a:t>
            </a:r>
            <a:r>
              <a:rPr sz="2180" spc="-40" dirty="0">
                <a:solidFill>
                  <a:prstClr val="black"/>
                </a:solidFill>
                <a:latin typeface="Tahoma"/>
                <a:cs typeface="Tahoma"/>
              </a:rPr>
              <a:t>to </a:t>
            </a:r>
            <a:r>
              <a:rPr sz="2180" spc="-99" dirty="0">
                <a:solidFill>
                  <a:prstClr val="black"/>
                </a:solidFill>
                <a:latin typeface="Tahoma"/>
                <a:cs typeface="Tahoma"/>
              </a:rPr>
              <a:t>approximately</a:t>
            </a:r>
            <a:r>
              <a:rPr sz="2180" spc="-238" dirty="0">
                <a:solidFill>
                  <a:prstClr val="black"/>
                </a:solidFill>
                <a:latin typeface="Tahoma"/>
                <a:cs typeface="Tahoma"/>
              </a:rPr>
              <a:t> </a:t>
            </a:r>
            <a:r>
              <a:rPr sz="2180" spc="-50" dirty="0">
                <a:solidFill>
                  <a:prstClr val="black"/>
                </a:solidFill>
                <a:latin typeface="Tahoma"/>
                <a:cs typeface="Tahoma"/>
              </a:rPr>
              <a:t>fit:</a:t>
            </a:r>
            <a:endParaRPr sz="2180">
              <a:solidFill>
                <a:prstClr val="black"/>
              </a:solidFill>
              <a:latin typeface="Tahoma"/>
              <a:cs typeface="Tahoma"/>
            </a:endParaRPr>
          </a:p>
          <a:p>
            <a:pPr marL="573821" indent="-264260" defTabSz="1812066">
              <a:spcBef>
                <a:spcPts val="664"/>
              </a:spcBef>
              <a:buClr>
                <a:srgbClr val="1FA49A"/>
              </a:buClr>
              <a:buSzPct val="90909"/>
              <a:buFont typeface="Lucida Sans Unicode"/>
              <a:buChar char="•"/>
              <a:tabLst>
                <a:tab pos="575079" algn="l"/>
              </a:tabLst>
            </a:pPr>
            <a:r>
              <a:rPr sz="2180" spc="-79" dirty="0">
                <a:solidFill>
                  <a:prstClr val="black"/>
                </a:solidFill>
                <a:latin typeface="Tahoma"/>
                <a:cs typeface="Tahoma"/>
              </a:rPr>
              <a:t>Heights, </a:t>
            </a:r>
            <a:r>
              <a:rPr sz="2180" spc="-109" dirty="0">
                <a:solidFill>
                  <a:prstClr val="black"/>
                </a:solidFill>
                <a:latin typeface="Tahoma"/>
                <a:cs typeface="Tahoma"/>
              </a:rPr>
              <a:t>weights,</a:t>
            </a:r>
            <a:r>
              <a:rPr sz="2180" spc="129" dirty="0">
                <a:solidFill>
                  <a:prstClr val="black"/>
                </a:solidFill>
                <a:latin typeface="Tahoma"/>
                <a:cs typeface="Tahoma"/>
              </a:rPr>
              <a:t> </a:t>
            </a:r>
            <a:r>
              <a:rPr sz="2180" spc="-79" dirty="0">
                <a:solidFill>
                  <a:prstClr val="black"/>
                </a:solidFill>
                <a:latin typeface="Tahoma"/>
                <a:cs typeface="Tahoma"/>
              </a:rPr>
              <a:t>etc.</a:t>
            </a:r>
            <a:endParaRPr sz="2180">
              <a:solidFill>
                <a:prstClr val="black"/>
              </a:solidFill>
              <a:latin typeface="Tahoma"/>
              <a:cs typeface="Tahoma"/>
            </a:endParaRPr>
          </a:p>
          <a:p>
            <a:pPr marL="573821" indent="-264260" defTabSz="1812066">
              <a:spcBef>
                <a:spcPts val="662"/>
              </a:spcBef>
              <a:buClr>
                <a:srgbClr val="1FA49A"/>
              </a:buClr>
              <a:buSzPct val="90909"/>
              <a:buFont typeface="Lucida Sans Unicode"/>
              <a:buChar char="•"/>
              <a:tabLst>
                <a:tab pos="575079" algn="l"/>
              </a:tabLst>
            </a:pPr>
            <a:r>
              <a:rPr sz="2180" spc="-109" dirty="0">
                <a:solidFill>
                  <a:prstClr val="black"/>
                </a:solidFill>
                <a:latin typeface="Tahoma"/>
                <a:cs typeface="Tahoma"/>
              </a:rPr>
              <a:t>Measurement </a:t>
            </a:r>
            <a:r>
              <a:rPr sz="2180" spc="-119" dirty="0">
                <a:solidFill>
                  <a:prstClr val="black"/>
                </a:solidFill>
                <a:latin typeface="Tahoma"/>
                <a:cs typeface="Tahoma"/>
              </a:rPr>
              <a:t>errors </a:t>
            </a:r>
            <a:r>
              <a:rPr sz="2180" spc="-59" dirty="0">
                <a:solidFill>
                  <a:prstClr val="black"/>
                </a:solidFill>
                <a:latin typeface="Tahoma"/>
                <a:cs typeface="Tahoma"/>
              </a:rPr>
              <a:t>in </a:t>
            </a:r>
            <a:r>
              <a:rPr sz="2180" spc="-109" dirty="0">
                <a:solidFill>
                  <a:prstClr val="black"/>
                </a:solidFill>
                <a:latin typeface="Tahoma"/>
                <a:cs typeface="Tahoma"/>
              </a:rPr>
              <a:t>experiments, </a:t>
            </a:r>
            <a:r>
              <a:rPr sz="2180" spc="-59" dirty="0">
                <a:solidFill>
                  <a:prstClr val="black"/>
                </a:solidFill>
                <a:latin typeface="Tahoma"/>
                <a:cs typeface="Tahoma"/>
              </a:rPr>
              <a:t>stock </a:t>
            </a:r>
            <a:r>
              <a:rPr sz="2180" spc="-89" dirty="0">
                <a:solidFill>
                  <a:prstClr val="black"/>
                </a:solidFill>
                <a:latin typeface="Tahoma"/>
                <a:cs typeface="Tahoma"/>
              </a:rPr>
              <a:t>returns,</a:t>
            </a:r>
            <a:r>
              <a:rPr sz="2180" spc="40" dirty="0">
                <a:solidFill>
                  <a:prstClr val="black"/>
                </a:solidFill>
                <a:latin typeface="Tahoma"/>
                <a:cs typeface="Tahoma"/>
              </a:rPr>
              <a:t> </a:t>
            </a:r>
            <a:r>
              <a:rPr sz="2180" spc="-79" dirty="0">
                <a:solidFill>
                  <a:prstClr val="black"/>
                </a:solidFill>
                <a:latin typeface="Tahoma"/>
                <a:cs typeface="Tahoma"/>
              </a:rPr>
              <a:t>etc.</a:t>
            </a:r>
            <a:endParaRPr sz="2180">
              <a:solidFill>
                <a:prstClr val="black"/>
              </a:solidFill>
              <a:latin typeface="Tahoma"/>
              <a:cs typeface="Tahoma"/>
            </a:endParaRPr>
          </a:p>
          <a:p>
            <a:pPr marL="573821" indent="-264260" defTabSz="1812066">
              <a:spcBef>
                <a:spcPts val="654"/>
              </a:spcBef>
              <a:buClr>
                <a:srgbClr val="1FA49A"/>
              </a:buClr>
              <a:buSzPct val="90909"/>
              <a:buFont typeface="Lucida Sans Unicode"/>
              <a:buChar char="•"/>
              <a:tabLst>
                <a:tab pos="575079" algn="l"/>
              </a:tabLst>
            </a:pPr>
            <a:r>
              <a:rPr sz="2180" spc="-109" dirty="0">
                <a:solidFill>
                  <a:prstClr val="black"/>
                </a:solidFill>
                <a:latin typeface="Tahoma"/>
                <a:cs typeface="Tahoma"/>
              </a:rPr>
              <a:t>How</a:t>
            </a:r>
            <a:r>
              <a:rPr sz="2180" spc="30" dirty="0">
                <a:solidFill>
                  <a:prstClr val="black"/>
                </a:solidFill>
                <a:latin typeface="Tahoma"/>
                <a:cs typeface="Tahoma"/>
              </a:rPr>
              <a:t> </a:t>
            </a:r>
            <a:r>
              <a:rPr sz="2180" spc="-129" dirty="0">
                <a:solidFill>
                  <a:prstClr val="black"/>
                </a:solidFill>
                <a:latin typeface="Tahoma"/>
                <a:cs typeface="Tahoma"/>
              </a:rPr>
              <a:t>sand</a:t>
            </a:r>
            <a:r>
              <a:rPr sz="2180" spc="30" dirty="0">
                <a:solidFill>
                  <a:prstClr val="black"/>
                </a:solidFill>
                <a:latin typeface="Tahoma"/>
                <a:cs typeface="Tahoma"/>
              </a:rPr>
              <a:t> </a:t>
            </a:r>
            <a:r>
              <a:rPr sz="2180" spc="-69" dirty="0">
                <a:solidFill>
                  <a:prstClr val="black"/>
                </a:solidFill>
                <a:latin typeface="Tahoma"/>
                <a:cs typeface="Tahoma"/>
              </a:rPr>
              <a:t>falls</a:t>
            </a:r>
            <a:r>
              <a:rPr sz="2180" spc="30" dirty="0">
                <a:solidFill>
                  <a:prstClr val="black"/>
                </a:solidFill>
                <a:latin typeface="Tahoma"/>
                <a:cs typeface="Tahoma"/>
              </a:rPr>
              <a:t> </a:t>
            </a:r>
            <a:r>
              <a:rPr sz="2180" spc="-69" dirty="0">
                <a:solidFill>
                  <a:prstClr val="black"/>
                </a:solidFill>
                <a:latin typeface="Tahoma"/>
                <a:cs typeface="Tahoma"/>
              </a:rPr>
              <a:t>out</a:t>
            </a:r>
            <a:r>
              <a:rPr sz="2180" spc="30" dirty="0">
                <a:solidFill>
                  <a:prstClr val="black"/>
                </a:solidFill>
                <a:latin typeface="Tahoma"/>
                <a:cs typeface="Tahoma"/>
              </a:rPr>
              <a:t> </a:t>
            </a:r>
            <a:r>
              <a:rPr sz="2180" spc="-79" dirty="0">
                <a:solidFill>
                  <a:prstClr val="black"/>
                </a:solidFill>
                <a:latin typeface="Tahoma"/>
                <a:cs typeface="Tahoma"/>
              </a:rPr>
              <a:t>of</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prstClr val="black"/>
                </a:solidFill>
                <a:latin typeface="Tahoma"/>
                <a:cs typeface="Tahoma"/>
              </a:rPr>
              <a:t> </a:t>
            </a:r>
            <a:r>
              <a:rPr sz="2180" spc="-99" dirty="0">
                <a:solidFill>
                  <a:prstClr val="black"/>
                </a:solidFill>
                <a:latin typeface="Tahoma"/>
                <a:cs typeface="Tahoma"/>
              </a:rPr>
              <a:t>bucket</a:t>
            </a:r>
            <a:r>
              <a:rPr sz="2180" spc="30" dirty="0">
                <a:solidFill>
                  <a:prstClr val="black"/>
                </a:solidFill>
                <a:latin typeface="Tahoma"/>
                <a:cs typeface="Tahoma"/>
              </a:rPr>
              <a:t> </a:t>
            </a:r>
            <a:r>
              <a:rPr sz="2180" spc="-79" dirty="0">
                <a:solidFill>
                  <a:prstClr val="black"/>
                </a:solidFill>
                <a:latin typeface="Tahoma"/>
                <a:cs typeface="Tahoma"/>
              </a:rPr>
              <a:t>(or</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srgbClr val="0000FF"/>
                </a:solidFill>
                <a:latin typeface="Tahoma"/>
                <a:cs typeface="Tahoma"/>
              </a:rPr>
              <a:t> </a:t>
            </a:r>
            <a:r>
              <a:rPr sz="2180" u="sng" spc="-59" dirty="0">
                <a:solidFill>
                  <a:srgbClr val="0000FF"/>
                </a:solidFill>
                <a:uFill>
                  <a:solidFill>
                    <a:srgbClr val="0000FF"/>
                  </a:solidFill>
                </a:uFill>
                <a:latin typeface="Tahoma"/>
                <a:cs typeface="Tahoma"/>
              </a:rPr>
              <a:t>Galton</a:t>
            </a:r>
            <a:r>
              <a:rPr sz="2180" u="sng" spc="30" dirty="0">
                <a:solidFill>
                  <a:srgbClr val="0000FF"/>
                </a:solidFill>
                <a:uFill>
                  <a:solidFill>
                    <a:srgbClr val="0000FF"/>
                  </a:solidFill>
                </a:uFill>
                <a:latin typeface="Tahoma"/>
                <a:cs typeface="Tahoma"/>
              </a:rPr>
              <a:t> </a:t>
            </a:r>
            <a:r>
              <a:rPr sz="2180" u="sng" spc="-89" dirty="0">
                <a:solidFill>
                  <a:srgbClr val="0000FF"/>
                </a:solidFill>
                <a:uFill>
                  <a:solidFill>
                    <a:srgbClr val="0000FF"/>
                  </a:solidFill>
                </a:uFill>
                <a:latin typeface="Tahoma"/>
                <a:cs typeface="Tahoma"/>
              </a:rPr>
              <a:t>board</a:t>
            </a:r>
            <a:r>
              <a:rPr sz="2180" spc="-89" dirty="0">
                <a:solidFill>
                  <a:prstClr val="black"/>
                </a:solidFill>
                <a:latin typeface="Tahoma"/>
                <a:cs typeface="Tahoma"/>
              </a:rPr>
              <a:t>)</a:t>
            </a:r>
            <a:endParaRPr sz="2180">
              <a:solidFill>
                <a:prstClr val="black"/>
              </a:solidFill>
              <a:latin typeface="Tahoma"/>
              <a:cs typeface="Tahoma"/>
            </a:endParaRPr>
          </a:p>
          <a:p>
            <a:pPr marL="25168" defTabSz="1812066">
              <a:spcBef>
                <a:spcPts val="2348"/>
              </a:spcBef>
            </a:pPr>
            <a:r>
              <a:rPr sz="2180" spc="-40" dirty="0">
                <a:solidFill>
                  <a:prstClr val="black"/>
                </a:solidFill>
                <a:latin typeface="Tahoma"/>
                <a:cs typeface="Tahoma"/>
              </a:rPr>
              <a:t>The </a:t>
            </a:r>
            <a:r>
              <a:rPr sz="2180" spc="-69" dirty="0">
                <a:solidFill>
                  <a:prstClr val="black"/>
                </a:solidFill>
                <a:latin typeface="Tahoma"/>
                <a:cs typeface="Tahoma"/>
              </a:rPr>
              <a:t>distribution </a:t>
            </a:r>
            <a:r>
              <a:rPr sz="2180" spc="-79" dirty="0">
                <a:solidFill>
                  <a:prstClr val="black"/>
                </a:solidFill>
                <a:latin typeface="Tahoma"/>
                <a:cs typeface="Tahoma"/>
              </a:rPr>
              <a:t>is </a:t>
            </a:r>
            <a:r>
              <a:rPr sz="2180" spc="-119" dirty="0">
                <a:solidFill>
                  <a:prstClr val="black"/>
                </a:solidFill>
                <a:latin typeface="Tahoma"/>
                <a:cs typeface="Tahoma"/>
              </a:rPr>
              <a:t>defined </a:t>
            </a:r>
            <a:r>
              <a:rPr sz="2180" spc="-59" dirty="0">
                <a:solidFill>
                  <a:prstClr val="black"/>
                </a:solidFill>
                <a:latin typeface="Tahoma"/>
                <a:cs typeface="Tahoma"/>
              </a:rPr>
              <a:t>with </a:t>
            </a:r>
            <a:r>
              <a:rPr sz="2180" b="1" spc="-188" dirty="0">
                <a:solidFill>
                  <a:srgbClr val="1FA49A"/>
                </a:solidFill>
                <a:latin typeface="Tahoma"/>
                <a:cs typeface="Tahoma"/>
              </a:rPr>
              <a:t>mean </a:t>
            </a:r>
            <a:r>
              <a:rPr sz="2180" spc="-109" dirty="0">
                <a:solidFill>
                  <a:prstClr val="black"/>
                </a:solidFill>
                <a:latin typeface="Tahoma"/>
                <a:cs typeface="Tahoma"/>
              </a:rPr>
              <a:t>and </a:t>
            </a:r>
            <a:r>
              <a:rPr sz="2180" b="1" spc="-168" dirty="0">
                <a:solidFill>
                  <a:srgbClr val="2E5F66"/>
                </a:solidFill>
                <a:latin typeface="Tahoma"/>
                <a:cs typeface="Tahoma"/>
              </a:rPr>
              <a:t>variance</a:t>
            </a:r>
            <a:r>
              <a:rPr sz="2180" b="1" spc="109" dirty="0">
                <a:solidFill>
                  <a:srgbClr val="2E5F66"/>
                </a:solidFill>
                <a:latin typeface="Tahoma"/>
                <a:cs typeface="Tahoma"/>
              </a:rPr>
              <a:t> </a:t>
            </a:r>
            <a:r>
              <a:rPr sz="2180" spc="-119" dirty="0">
                <a:solidFill>
                  <a:prstClr val="black"/>
                </a:solidFill>
                <a:latin typeface="Tahoma"/>
                <a:cs typeface="Tahoma"/>
              </a:rPr>
              <a:t>parameters:</a:t>
            </a:r>
            <a:endParaRPr sz="2180">
              <a:solidFill>
                <a:prstClr val="black"/>
              </a:solidFill>
              <a:latin typeface="Tahoma"/>
              <a:cs typeface="Tahoma"/>
            </a:endParaRPr>
          </a:p>
        </p:txBody>
      </p:sp>
      <p:sp>
        <p:nvSpPr>
          <p:cNvPr id="15" name="object 15"/>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16" name="object 16"/>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20</a:t>
            </a:r>
            <a:endParaRPr sz="1387">
              <a:solidFill>
                <a:prstClr val="black"/>
              </a:solidFill>
              <a:latin typeface="Arial"/>
              <a:cs typeface="Arial"/>
            </a:endParaRPr>
          </a:p>
        </p:txBody>
      </p:sp>
      <p:pic>
        <p:nvPicPr>
          <p:cNvPr id="6146" name="Picture 2" descr="Normal Distribution: What It Is, Properties, Uses, and Formula">
            <a:extLst>
              <a:ext uri="{FF2B5EF4-FFF2-40B4-BE49-F238E27FC236}">
                <a16:creationId xmlns:a16="http://schemas.microsoft.com/office/drawing/2014/main" id="{FAAB86D5-638C-2807-FAC2-757D2A698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743" y="4490026"/>
            <a:ext cx="7910513" cy="2367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524915"/>
          </a:xfrm>
          <a:prstGeom prst="rect">
            <a:avLst/>
          </a:prstGeom>
          <a:solidFill>
            <a:srgbClr val="A6E481"/>
          </a:solidFill>
        </p:spPr>
        <p:txBody>
          <a:bodyPr vert="horz" wrap="square" lIns="0" tIns="93118" rIns="0" bIns="0" rtlCol="0">
            <a:spAutoFit/>
          </a:bodyPr>
          <a:lstStyle/>
          <a:p>
            <a:pPr marL="261743">
              <a:spcBef>
                <a:spcPts val="733"/>
              </a:spcBef>
            </a:pPr>
            <a:r>
              <a:rPr lang="en-US" sz="2800" b="0" spc="-129" dirty="0">
                <a:latin typeface="Times New Roman" panose="02020603050405020304" pitchFamily="18" charset="0"/>
                <a:cs typeface="Times New Roman" panose="02020603050405020304" pitchFamily="18" charset="0"/>
              </a:rPr>
              <a:t>Standard Normal Distribution </a:t>
            </a:r>
            <a:endParaRPr sz="28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1" name="object 11"/>
              <p:cNvSpPr txBox="1"/>
              <p:nvPr/>
            </p:nvSpPr>
            <p:spPr>
              <a:xfrm>
                <a:off x="959848" y="1126949"/>
                <a:ext cx="10241552" cy="4457418"/>
              </a:xfrm>
              <a:prstGeom prst="rect">
                <a:avLst/>
              </a:prstGeom>
            </p:spPr>
            <p:txBody>
              <a:bodyPr vert="horz" wrap="square" lIns="0" tIns="22650" rIns="0" bIns="0" rtlCol="0">
                <a:spAutoFit/>
              </a:bodyPr>
              <a:lstStyle/>
              <a:p>
                <a:pPr marL="75503" defTabSz="1812066">
                  <a:spcBef>
                    <a:spcPts val="178"/>
                  </a:spcBef>
                </a:pPr>
                <a:r>
                  <a:rPr lang="en-US" sz="2400" spc="-50" dirty="0">
                    <a:solidFill>
                      <a:prstClr val="black"/>
                    </a:solidFill>
                    <a:latin typeface="Times New Roman" panose="02020603050405020304" pitchFamily="18" charset="0"/>
                    <a:cs typeface="Times New Roman" panose="02020603050405020304" pitchFamily="18" charset="0"/>
                  </a:rPr>
                  <a:t>Standard normal distributions are much easier to work with: </a:t>
                </a:r>
              </a:p>
              <a:p>
                <a:pPr marL="418403" indent="-342900" defTabSz="1812066">
                  <a:spcBef>
                    <a:spcPts val="178"/>
                  </a:spcBef>
                  <a:buFont typeface="Arial" panose="020B0604020202020204" pitchFamily="34" charset="0"/>
                  <a:buChar char="•"/>
                </a:pPr>
                <a:r>
                  <a:rPr lang="en-US" sz="2400" spc="-50" dirty="0">
                    <a:solidFill>
                      <a:prstClr val="black"/>
                    </a:solidFill>
                    <a:latin typeface="Times New Roman" panose="02020603050405020304" pitchFamily="18" charset="0"/>
                    <a:cs typeface="Times New Roman" panose="02020603050405020304" pitchFamily="18" charset="0"/>
                  </a:rPr>
                  <a:t>Convert </a:t>
                </a:r>
                <a14:m>
                  <m:oMath xmlns:m="http://schemas.openxmlformats.org/officeDocument/2006/math">
                    <m:r>
                      <a:rPr lang="en-US" sz="2400" b="0" i="1" spc="-50" smtClean="0">
                        <a:solidFill>
                          <a:prstClr val="black"/>
                        </a:solidFill>
                        <a:latin typeface="Cambria Math" panose="02040503050406030204" pitchFamily="18" charset="0"/>
                        <a:cs typeface="Times New Roman" panose="02020603050405020304" pitchFamily="18" charset="0"/>
                      </a:rPr>
                      <m:t>𝜇</m:t>
                    </m:r>
                    <m:r>
                      <a:rPr lang="en-US" sz="2400" b="0" i="1" spc="-50" smtClean="0">
                        <a:solidFill>
                          <a:prstClr val="black"/>
                        </a:solidFill>
                        <a:latin typeface="Cambria Math" panose="02040503050406030204" pitchFamily="18" charset="0"/>
                        <a:cs typeface="Times New Roman" panose="02020603050405020304" pitchFamily="18" charset="0"/>
                      </a:rPr>
                      <m:t>=0</m:t>
                    </m:r>
                  </m:oMath>
                </a14:m>
                <a:endParaRPr lang="en-US" sz="2400" dirty="0">
                  <a:solidFill>
                    <a:prstClr val="black"/>
                  </a:solidFill>
                  <a:latin typeface="Times New Roman" panose="02020603050405020304" pitchFamily="18" charset="0"/>
                  <a:cs typeface="Times New Roman" panose="02020603050405020304" pitchFamily="18" charset="0"/>
                </a:endParaRP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Convert </a:t>
                </a:r>
                <a14:m>
                  <m:oMath xmlns:m="http://schemas.openxmlformats.org/officeDocument/2006/math">
                    <m:r>
                      <a:rPr lang="en-US" sz="2400" b="0" i="1" smtClean="0">
                        <a:solidFill>
                          <a:prstClr val="black"/>
                        </a:solidFill>
                        <a:latin typeface="Cambria Math" panose="02040503050406030204" pitchFamily="18" charset="0"/>
                        <a:cs typeface="Times New Roman" panose="02020603050405020304" pitchFamily="18" charset="0"/>
                      </a:rPr>
                      <m:t>𝜎</m:t>
                    </m:r>
                    <m:r>
                      <a:rPr lang="en-US" sz="2400" b="0" i="1" smtClean="0">
                        <a:solidFill>
                          <a:prstClr val="black"/>
                        </a:solidFill>
                        <a:latin typeface="Cambria Math" panose="02040503050406030204" pitchFamily="18" charset="0"/>
                        <a:cs typeface="Times New Roman" panose="02020603050405020304" pitchFamily="18" charset="0"/>
                      </a:rPr>
                      <m:t>=1</m:t>
                    </m:r>
                  </m:oMath>
                </a14:m>
                <a:endParaRPr lang="en-US" sz="2400" dirty="0">
                  <a:solidFill>
                    <a:prstClr val="black"/>
                  </a:solidFill>
                  <a:latin typeface="Times New Roman" panose="02020603050405020304" pitchFamily="18" charset="0"/>
                  <a:cs typeface="Times New Roman" panose="02020603050405020304" pitchFamily="18" charset="0"/>
                </a:endParaRP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Play with it here: </a:t>
                </a:r>
                <a:r>
                  <a:rPr lang="en-US" sz="2400" dirty="0">
                    <a:solidFill>
                      <a:prstClr val="black"/>
                    </a:solidFill>
                    <a:latin typeface="Times New Roman" panose="02020603050405020304" pitchFamily="18" charset="0"/>
                    <a:cs typeface="Times New Roman" panose="02020603050405020304" pitchFamily="18" charset="0"/>
                    <a:hlinkClick r:id="rId2"/>
                  </a:rPr>
                  <a:t>https://www.geogebra.org/m/nrgtzj5a</a:t>
                </a:r>
                <a:endParaRPr lang="en-US" sz="2400" dirty="0">
                  <a:solidFill>
                    <a:prstClr val="black"/>
                  </a:solidFill>
                  <a:latin typeface="Times New Roman" panose="02020603050405020304" pitchFamily="18" charset="0"/>
                  <a:cs typeface="Times New Roman" panose="02020603050405020304" pitchFamily="18" charset="0"/>
                </a:endParaRPr>
              </a:p>
              <a:p>
                <a:pPr marL="75503" defTabSz="1812066">
                  <a:spcBef>
                    <a:spcPts val="178"/>
                  </a:spcBef>
                </a:pPr>
                <a:endParaRPr lang="en-US" sz="2400" dirty="0">
                  <a:solidFill>
                    <a:prstClr val="black"/>
                  </a:solidFill>
                  <a:latin typeface="Times New Roman" panose="02020603050405020304" pitchFamily="18" charset="0"/>
                  <a:cs typeface="Times New Roman" panose="02020603050405020304" pitchFamily="18" charset="0"/>
                </a:endParaRPr>
              </a:p>
              <a:p>
                <a:pPr marL="75503" defTabSz="1812066">
                  <a:spcBef>
                    <a:spcPts val="178"/>
                  </a:spcBef>
                </a:pPr>
                <a:r>
                  <a:rPr lang="en-US" sz="2400" dirty="0">
                    <a:solidFill>
                      <a:prstClr val="black"/>
                    </a:solidFill>
                    <a:latin typeface="Times New Roman" panose="02020603050405020304" pitchFamily="18" charset="0"/>
                    <a:cs typeface="Times New Roman" panose="02020603050405020304" pitchFamily="18" charset="0"/>
                  </a:rPr>
                  <a:t>This gives us </a:t>
                </a:r>
                <a:r>
                  <a:rPr lang="en-US" sz="2400" b="1" dirty="0">
                    <a:solidFill>
                      <a:prstClr val="black"/>
                    </a:solidFill>
                    <a:latin typeface="Times New Roman" panose="02020603050405020304" pitchFamily="18" charset="0"/>
                    <a:cs typeface="Times New Roman" panose="02020603050405020304" pitchFamily="18" charset="0"/>
                  </a:rPr>
                  <a:t>closed-form solutions </a:t>
                </a:r>
                <a:r>
                  <a:rPr lang="en-US" sz="2400" dirty="0">
                    <a:solidFill>
                      <a:prstClr val="black"/>
                    </a:solidFill>
                    <a:latin typeface="Times New Roman" panose="02020603050405020304" pitchFamily="18" charset="0"/>
                    <a:cs typeface="Times New Roman" panose="02020603050405020304" pitchFamily="18" charset="0"/>
                  </a:rPr>
                  <a:t>for critical values, etc.</a:t>
                </a: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Note that normal distributions are symmetric (so </a:t>
                </a:r>
                <a14:m>
                  <m:oMath xmlns:m="http://schemas.openxmlformats.org/officeDocument/2006/math">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𝛼</m:t>
                        </m:r>
                      </m:e>
                    </m:d>
                    <m:r>
                      <a:rPr lang="en-US" sz="2400" b="0" i="1" smtClean="0">
                        <a:solidFill>
                          <a:prstClr val="black"/>
                        </a:solidFill>
                        <a:latin typeface="Cambria Math" panose="02040503050406030204" pitchFamily="18" charset="0"/>
                        <a:cs typeface="Times New Roman" panose="02020603050405020304" pitchFamily="18" charset="0"/>
                      </a:rPr>
                      <m:t>=</m:t>
                    </m:r>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1−</m:t>
                        </m:r>
                        <m:r>
                          <a:rPr lang="en-US" sz="2400" b="0" i="1" smtClean="0">
                            <a:solidFill>
                              <a:prstClr val="black"/>
                            </a:solidFill>
                            <a:latin typeface="Cambria Math" panose="02040503050406030204" pitchFamily="18" charset="0"/>
                            <a:cs typeface="Times New Roman" panose="02020603050405020304" pitchFamily="18" charset="0"/>
                          </a:rPr>
                          <m:t>𝛼</m:t>
                        </m:r>
                      </m:e>
                    </m:d>
                  </m:oMath>
                </a14:m>
                <a:r>
                  <a:rPr lang="en-US" sz="2400" dirty="0">
                    <a:solidFill>
                      <a:prstClr val="black"/>
                    </a:solidFill>
                    <a:latin typeface="Times New Roman" panose="02020603050405020304" pitchFamily="18" charset="0"/>
                    <a:cs typeface="Times New Roman" panose="02020603050405020304" pitchFamily="18" charset="0"/>
                  </a:rPr>
                  <a:t>)</a:t>
                </a:r>
              </a:p>
              <a:p>
                <a:pPr marL="573821" indent="-264260" defTabSz="1812066">
                  <a:spcBef>
                    <a:spcPts val="654"/>
                  </a:spcBef>
                  <a:buClr>
                    <a:srgbClr val="1FA49A"/>
                  </a:buClr>
                  <a:buSzPct val="90909"/>
                  <a:buFont typeface="Lucida Sans Unicode"/>
                  <a:buChar char="•"/>
                  <a:tabLst>
                    <a:tab pos="575079" algn="l"/>
                  </a:tabLst>
                </a:pPr>
                <a:r>
                  <a:rPr lang="en-US" sz="2400" dirty="0">
                    <a:solidFill>
                      <a:prstClr val="black"/>
                    </a:solidFill>
                    <a:latin typeface="Times New Roman" panose="02020603050405020304" pitchFamily="18" charset="0"/>
                    <a:cs typeface="Times New Roman" panose="02020603050405020304" pitchFamily="18" charset="0"/>
                  </a:rPr>
                  <a:t>  </a:t>
                </a:r>
                <a:r>
                  <a:rPr lang="en-US" sz="2400" spc="-69" dirty="0">
                    <a:solidFill>
                      <a:prstClr val="black"/>
                    </a:solidFill>
                    <a:latin typeface="Tahoma"/>
                    <a:cs typeface="Tahoma"/>
                  </a:rPr>
                  <a:t>Can </a:t>
                </a:r>
                <a:r>
                  <a:rPr lang="en-US" sz="2400" spc="-159" dirty="0">
                    <a:solidFill>
                      <a:prstClr val="black"/>
                    </a:solidFill>
                    <a:latin typeface="Tahoma"/>
                    <a:cs typeface="Tahoma"/>
                  </a:rPr>
                  <a:t>use </a:t>
                </a:r>
                <a:r>
                  <a:rPr lang="en-US" sz="2400" spc="-40" dirty="0">
                    <a:solidFill>
                      <a:prstClr val="black"/>
                    </a:solidFill>
                    <a:latin typeface="Tahoma"/>
                    <a:cs typeface="Tahoma"/>
                  </a:rPr>
                  <a:t>to </a:t>
                </a:r>
                <a:r>
                  <a:rPr lang="en-US" sz="2400" spc="-79" dirty="0">
                    <a:solidFill>
                      <a:prstClr val="black"/>
                    </a:solidFill>
                    <a:latin typeface="Tahoma"/>
                    <a:cs typeface="Tahoma"/>
                  </a:rPr>
                  <a:t>calculate</a:t>
                </a:r>
                <a:r>
                  <a:rPr lang="en-US" sz="2400" spc="-149" dirty="0">
                    <a:solidFill>
                      <a:prstClr val="black"/>
                    </a:solidFill>
                    <a:latin typeface="Tahoma"/>
                    <a:cs typeface="Tahoma"/>
                  </a:rPr>
                  <a:t> </a:t>
                </a:r>
                <a:r>
                  <a:rPr lang="en-US" sz="2400" b="1" spc="-149" dirty="0">
                    <a:solidFill>
                      <a:srgbClr val="1FA49A"/>
                    </a:solidFill>
                    <a:latin typeface="Tahoma"/>
                    <a:cs typeface="Tahoma"/>
                  </a:rPr>
                  <a:t>probabilities</a:t>
                </a:r>
                <a:r>
                  <a:rPr lang="en-US" sz="2400" spc="-149" dirty="0">
                    <a:solidFill>
                      <a:prstClr val="black"/>
                    </a:solidFill>
                    <a:latin typeface="Tahoma"/>
                    <a:cs typeface="Tahoma"/>
                  </a:rPr>
                  <a:t>:</a:t>
                </a:r>
                <a:endParaRPr lang="en-US" sz="2400" dirty="0">
                  <a:solidFill>
                    <a:prstClr val="black"/>
                  </a:solidFill>
                  <a:latin typeface="Tahoma"/>
                  <a:cs typeface="Tahoma"/>
                </a:endParaRPr>
              </a:p>
              <a:p>
                <a:pPr marL="573821" defTabSz="1812066">
                  <a:spcBef>
                    <a:spcPts val="69"/>
                  </a:spcBef>
                </a:pPr>
                <a:r>
                  <a:rPr lang="en-US" sz="2400" i="1" spc="10" dirty="0">
                    <a:solidFill>
                      <a:prstClr val="black"/>
                    </a:solidFill>
                    <a:latin typeface="Arial"/>
                    <a:cs typeface="Arial"/>
                  </a:rPr>
                  <a:t>P</a:t>
                </a:r>
                <a:r>
                  <a:rPr lang="en-US" sz="2400" spc="10" dirty="0">
                    <a:solidFill>
                      <a:prstClr val="black"/>
                    </a:solidFill>
                    <a:latin typeface="Arial"/>
                    <a:cs typeface="Arial"/>
                  </a:rPr>
                  <a:t>(</a:t>
                </a:r>
                <a:r>
                  <a:rPr lang="en-US" sz="2400" i="1" spc="10" dirty="0">
                    <a:solidFill>
                      <a:prstClr val="black"/>
                    </a:solidFill>
                    <a:latin typeface="Arial"/>
                    <a:cs typeface="Arial"/>
                  </a:rPr>
                  <a:t>a </a:t>
                </a:r>
                <a:r>
                  <a:rPr lang="en-US" sz="2400" spc="-59" dirty="0">
                    <a:solidFill>
                      <a:prstClr val="black"/>
                    </a:solidFill>
                    <a:latin typeface="Lucida Sans Unicode"/>
                    <a:cs typeface="Lucida Sans Unicode"/>
                  </a:rPr>
                  <a:t>≤ </a:t>
                </a:r>
                <a:r>
                  <a:rPr lang="en-US" sz="2400" i="1" spc="-20" dirty="0">
                    <a:solidFill>
                      <a:prstClr val="black"/>
                    </a:solidFill>
                    <a:latin typeface="Arial"/>
                    <a:cs typeface="Arial"/>
                  </a:rPr>
                  <a:t>X </a:t>
                </a:r>
                <a:r>
                  <a:rPr lang="en-US" sz="2400" spc="-59" dirty="0">
                    <a:solidFill>
                      <a:prstClr val="black"/>
                    </a:solidFill>
                    <a:latin typeface="Lucida Sans Unicode"/>
                    <a:cs typeface="Lucida Sans Unicode"/>
                  </a:rPr>
                  <a:t>≤ </a:t>
                </a:r>
                <a:r>
                  <a:rPr lang="en-US" sz="2400" i="1" spc="30" dirty="0">
                    <a:solidFill>
                      <a:prstClr val="black"/>
                    </a:solidFill>
                    <a:latin typeface="Arial"/>
                    <a:cs typeface="Arial"/>
                  </a:rPr>
                  <a:t>b</a:t>
                </a:r>
                <a:r>
                  <a:rPr lang="en-US" sz="2400" spc="30" dirty="0">
                    <a:solidFill>
                      <a:prstClr val="black"/>
                    </a:solidFill>
                    <a:latin typeface="Arial"/>
                    <a:cs typeface="Arial"/>
                  </a:rPr>
                  <a:t>) </a:t>
                </a:r>
                <a:r>
                  <a:rPr lang="en-US" sz="2400" spc="404" dirty="0">
                    <a:solidFill>
                      <a:prstClr val="black"/>
                    </a:solidFill>
                    <a:latin typeface="Arial"/>
                    <a:cs typeface="Arial"/>
                  </a:rPr>
                  <a:t>=</a:t>
                </a:r>
                <a:r>
                  <a:rPr lang="en-US" sz="2400" spc="-119" dirty="0">
                    <a:solidFill>
                      <a:prstClr val="black"/>
                    </a:solidFill>
                    <a:latin typeface="Arial"/>
                    <a:cs typeface="Arial"/>
                  </a:rPr>
                  <a:t> </a:t>
                </a:r>
                <a:r>
                  <a:rPr lang="en-US" sz="2400" dirty="0">
                    <a:solidFill>
                      <a:prstClr val="black"/>
                    </a:solidFill>
                    <a:latin typeface="Arial"/>
                    <a:cs typeface="Arial"/>
                  </a:rPr>
                  <a:t>Φ(</a:t>
                </a:r>
                <a:r>
                  <a:rPr lang="en-US" sz="2400" i="1" dirty="0">
                    <a:solidFill>
                      <a:prstClr val="black"/>
                    </a:solidFill>
                    <a:latin typeface="Arial"/>
                    <a:cs typeface="Arial"/>
                  </a:rPr>
                  <a:t>b</a:t>
                </a:r>
                <a:r>
                  <a:rPr lang="en-US" sz="2400" dirty="0">
                    <a:solidFill>
                      <a:prstClr val="black"/>
                    </a:solidFill>
                    <a:latin typeface="Arial"/>
                    <a:cs typeface="Arial"/>
                  </a:rPr>
                  <a:t>) </a:t>
                </a:r>
                <a:r>
                  <a:rPr lang="en-US" sz="2400" spc="-59" dirty="0">
                    <a:solidFill>
                      <a:prstClr val="black"/>
                    </a:solidFill>
                    <a:latin typeface="Lucida Sans Unicode"/>
                    <a:cs typeface="Lucida Sans Unicode"/>
                  </a:rPr>
                  <a:t>− </a:t>
                </a:r>
                <a:r>
                  <a:rPr lang="en-US" sz="2400" spc="-30" dirty="0">
                    <a:solidFill>
                      <a:prstClr val="black"/>
                    </a:solidFill>
                    <a:latin typeface="Arial"/>
                    <a:cs typeface="Arial"/>
                  </a:rPr>
                  <a:t>Φ(</a:t>
                </a:r>
                <a:r>
                  <a:rPr lang="en-US" sz="2400" i="1" spc="-30" dirty="0">
                    <a:solidFill>
                      <a:prstClr val="black"/>
                    </a:solidFill>
                    <a:latin typeface="Arial"/>
                    <a:cs typeface="Arial"/>
                  </a:rPr>
                  <a:t>a</a:t>
                </a:r>
                <a:r>
                  <a:rPr lang="en-US" sz="2400" spc="-30" dirty="0">
                    <a:solidFill>
                      <a:prstClr val="black"/>
                    </a:solidFill>
                    <a:latin typeface="Arial"/>
                    <a:cs typeface="Arial"/>
                  </a:rPr>
                  <a:t>)</a:t>
                </a:r>
                <a:endParaRPr lang="en-US" sz="2400" dirty="0">
                  <a:solidFill>
                    <a:prstClr val="black"/>
                  </a:solidFill>
                  <a:latin typeface="Arial"/>
                  <a:cs typeface="Arial"/>
                </a:endParaRPr>
              </a:p>
              <a:p>
                <a:pPr marL="573821" indent="-264260" defTabSz="1812066">
                  <a:spcBef>
                    <a:spcPts val="664"/>
                  </a:spcBef>
                  <a:buClr>
                    <a:srgbClr val="1FA49A"/>
                  </a:buClr>
                  <a:buSzPct val="90909"/>
                  <a:buFont typeface="Lucida Sans Unicode"/>
                  <a:buChar char="•"/>
                  <a:tabLst>
                    <a:tab pos="575079" algn="l"/>
                  </a:tabLst>
                </a:pPr>
                <a:r>
                  <a:rPr lang="en-US" sz="2400" spc="-69" dirty="0">
                    <a:solidFill>
                      <a:prstClr val="black"/>
                    </a:solidFill>
                    <a:latin typeface="Tahoma"/>
                    <a:cs typeface="Tahoma"/>
                  </a:rPr>
                  <a:t>Can </a:t>
                </a:r>
                <a:r>
                  <a:rPr lang="en-US" sz="2400" spc="-159" dirty="0">
                    <a:solidFill>
                      <a:prstClr val="black"/>
                    </a:solidFill>
                    <a:latin typeface="Tahoma"/>
                    <a:cs typeface="Tahoma"/>
                  </a:rPr>
                  <a:t>use </a:t>
                </a:r>
                <a:r>
                  <a:rPr lang="en-US" sz="2400" spc="-40" dirty="0">
                    <a:solidFill>
                      <a:prstClr val="black"/>
                    </a:solidFill>
                    <a:latin typeface="Tahoma"/>
                    <a:cs typeface="Tahoma"/>
                  </a:rPr>
                  <a:t>to </a:t>
                </a:r>
                <a:r>
                  <a:rPr lang="en-US" sz="2400" spc="-59" dirty="0">
                    <a:solidFill>
                      <a:prstClr val="black"/>
                    </a:solidFill>
                    <a:latin typeface="Tahoma"/>
                    <a:cs typeface="Tahoma"/>
                  </a:rPr>
                  <a:t>track </a:t>
                </a:r>
                <a:r>
                  <a:rPr lang="en-US" sz="2400" spc="-149" dirty="0">
                    <a:solidFill>
                      <a:prstClr val="black"/>
                    </a:solidFill>
                    <a:latin typeface="Tahoma"/>
                    <a:cs typeface="Tahoma"/>
                  </a:rPr>
                  <a:t>down </a:t>
                </a:r>
                <a:r>
                  <a:rPr lang="en-US" sz="2400" b="1" spc="-159" dirty="0">
                    <a:solidFill>
                      <a:srgbClr val="2E5F66"/>
                    </a:solidFill>
                    <a:latin typeface="Tahoma"/>
                    <a:cs typeface="Tahoma"/>
                  </a:rPr>
                  <a:t>percentiles</a:t>
                </a:r>
                <a:r>
                  <a:rPr lang="en-US" sz="2400" spc="-159" dirty="0">
                    <a:solidFill>
                      <a:prstClr val="black"/>
                    </a:solidFill>
                    <a:latin typeface="Tahoma"/>
                    <a:cs typeface="Tahoma"/>
                  </a:rPr>
                  <a:t>: </a:t>
                </a:r>
                <a:r>
                  <a:rPr lang="en-US" sz="2400" i="1" spc="-99" dirty="0">
                    <a:solidFill>
                      <a:prstClr val="black"/>
                    </a:solidFill>
                    <a:latin typeface="Arial"/>
                    <a:cs typeface="Arial"/>
                  </a:rPr>
                  <a:t>p </a:t>
                </a:r>
                <a:r>
                  <a:rPr lang="en-US" sz="2400" spc="404" dirty="0">
                    <a:solidFill>
                      <a:prstClr val="black"/>
                    </a:solidFill>
                    <a:latin typeface="Arial"/>
                    <a:cs typeface="Arial"/>
                  </a:rPr>
                  <a:t>=</a:t>
                </a:r>
                <a:r>
                  <a:rPr lang="en-US" sz="2400" spc="704" dirty="0">
                    <a:solidFill>
                      <a:prstClr val="black"/>
                    </a:solidFill>
                    <a:latin typeface="Arial"/>
                    <a:cs typeface="Arial"/>
                  </a:rPr>
                  <a:t> </a:t>
                </a:r>
                <a:r>
                  <a:rPr lang="en-US" sz="2400" dirty="0">
                    <a:solidFill>
                      <a:prstClr val="black"/>
                    </a:solidFill>
                    <a:latin typeface="Arial"/>
                    <a:cs typeface="Arial"/>
                  </a:rPr>
                  <a:t>Φ(</a:t>
                </a:r>
                <a:r>
                  <a:rPr lang="en-US" sz="2400" i="1" dirty="0">
                    <a:solidFill>
                      <a:prstClr val="black"/>
                    </a:solidFill>
                    <a:latin typeface="Verdana"/>
                    <a:cs typeface="Verdana"/>
                  </a:rPr>
                  <a:t>η</a:t>
                </a:r>
                <a:r>
                  <a:rPr lang="en-US" sz="2400" dirty="0">
                    <a:solidFill>
                      <a:prstClr val="black"/>
                    </a:solidFill>
                    <a:latin typeface="Arial"/>
                    <a:cs typeface="Arial"/>
                  </a:rPr>
                  <a:t>(</a:t>
                </a:r>
                <a:r>
                  <a:rPr lang="en-US" sz="2400" i="1" dirty="0">
                    <a:solidFill>
                      <a:prstClr val="black"/>
                    </a:solidFill>
                    <a:latin typeface="Arial"/>
                    <a:cs typeface="Arial"/>
                  </a:rPr>
                  <a:t>p</a:t>
                </a:r>
                <a:r>
                  <a:rPr lang="en-US" sz="2400" dirty="0">
                    <a:solidFill>
                      <a:prstClr val="black"/>
                    </a:solidFill>
                    <a:latin typeface="Arial"/>
                    <a:cs typeface="Arial"/>
                  </a:rPr>
                  <a:t>))</a:t>
                </a:r>
              </a:p>
              <a:p>
                <a:pPr marL="75503" defTabSz="1812066">
                  <a:spcBef>
                    <a:spcPts val="178"/>
                  </a:spcBef>
                </a:pPr>
                <a:endParaRPr sz="2400" dirty="0">
                  <a:solidFill>
                    <a:prstClr val="black"/>
                  </a:solidFill>
                  <a:latin typeface="Times New Roman" panose="02020603050405020304" pitchFamily="18" charset="0"/>
                  <a:cs typeface="Times New Roman" panose="02020603050405020304" pitchFamily="18" charset="0"/>
                </a:endParaRPr>
              </a:p>
            </p:txBody>
          </p:sp>
        </mc:Choice>
        <mc:Fallback>
          <p:sp>
            <p:nvSpPr>
              <p:cNvPr id="11" name="object 11"/>
              <p:cNvSpPr txBox="1">
                <a:spLocks noRot="1" noChangeAspect="1" noMove="1" noResize="1" noEditPoints="1" noAdjustHandles="1" noChangeArrowheads="1" noChangeShapeType="1" noTextEdit="1"/>
              </p:cNvSpPr>
              <p:nvPr/>
            </p:nvSpPr>
            <p:spPr>
              <a:xfrm>
                <a:off x="959848" y="1126949"/>
                <a:ext cx="10241552" cy="4457418"/>
              </a:xfrm>
              <a:prstGeom prst="rect">
                <a:avLst/>
              </a:prstGeom>
              <a:blipFill>
                <a:blip r:embed="rId3"/>
                <a:stretch>
                  <a:fillRect l="-1071" t="-1642"/>
                </a:stretch>
              </a:blipFill>
            </p:spPr>
            <p:txBody>
              <a:bodyPr/>
              <a:lstStyle/>
              <a:p>
                <a:r>
                  <a:rPr lang="en-CA">
                    <a:noFill/>
                  </a:rPr>
                  <a:t> </a:t>
                </a:r>
              </a:p>
            </p:txBody>
          </p:sp>
        </mc:Fallback>
      </mc:AlternateContent>
      <p:sp>
        <p:nvSpPr>
          <p:cNvPr id="12" name="object 12"/>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13" name="object 13"/>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21</a:t>
            </a:r>
            <a:endParaRPr sz="1387">
              <a:solidFill>
                <a:prstClr val="black"/>
              </a:solidFill>
              <a:latin typeface="Arial"/>
              <a:cs typeface="Arial"/>
            </a:endParaRPr>
          </a:p>
        </p:txBody>
      </p:sp>
    </p:spTree>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29465"/>
          </a:xfrm>
          <a:prstGeom prst="rect">
            <a:avLst/>
          </a:prstGeom>
          <a:solidFill>
            <a:srgbClr val="A6E481"/>
          </a:solidFill>
        </p:spPr>
        <p:txBody>
          <a:bodyPr vert="horz" wrap="square" lIns="0" tIns="62917" rIns="0" bIns="0" rtlCol="0">
            <a:spAutoFit/>
          </a:bodyPr>
          <a:lstStyle/>
          <a:p>
            <a:pPr marL="261743" defTabSz="1812066">
              <a:spcBef>
                <a:spcPts val="495"/>
              </a:spcBef>
            </a:pPr>
            <a:r>
              <a:rPr sz="2378" spc="-69" dirty="0">
                <a:solidFill>
                  <a:srgbClr val="505252"/>
                </a:solidFill>
                <a:latin typeface="Tahoma"/>
                <a:cs typeface="Tahoma"/>
              </a:rPr>
              <a:t>Calculating </a:t>
            </a:r>
            <a:r>
              <a:rPr sz="2378" spc="-99" dirty="0">
                <a:solidFill>
                  <a:srgbClr val="505252"/>
                </a:solidFill>
                <a:latin typeface="Tahoma"/>
                <a:cs typeface="Tahoma"/>
              </a:rPr>
              <a:t>Normal </a:t>
            </a:r>
            <a:r>
              <a:rPr sz="2378" spc="-129" dirty="0">
                <a:solidFill>
                  <a:srgbClr val="505252"/>
                </a:solidFill>
                <a:latin typeface="Tahoma"/>
                <a:cs typeface="Tahoma"/>
              </a:rPr>
              <a:t>Values: </a:t>
            </a:r>
            <a:r>
              <a:rPr sz="2378" spc="-109" dirty="0">
                <a:solidFill>
                  <a:srgbClr val="505252"/>
                </a:solidFill>
                <a:latin typeface="Tahoma"/>
                <a:cs typeface="Tahoma"/>
              </a:rPr>
              <a:t>Table</a:t>
            </a:r>
            <a:endParaRPr sz="2378">
              <a:solidFill>
                <a:prstClr val="black"/>
              </a:solidFill>
              <a:latin typeface="Tahoma"/>
              <a:cs typeface="Tahoma"/>
            </a:endParaRPr>
          </a:p>
        </p:txBody>
      </p:sp>
      <p:sp>
        <p:nvSpPr>
          <p:cNvPr id="3" name="object 3"/>
          <p:cNvSpPr/>
          <p:nvPr/>
        </p:nvSpPr>
        <p:spPr>
          <a:xfrm>
            <a:off x="2591599" y="1265395"/>
            <a:ext cx="7004597" cy="4756558"/>
          </a:xfrm>
          <a:prstGeom prst="rect">
            <a:avLst/>
          </a:prstGeom>
          <a:blipFill>
            <a:blip r:embed="rId3"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a:spLocks noGrp="1"/>
          </p:cNvSpPr>
          <p:nvPr>
            <p:ph type="sldNum" sz="quarter" idx="7"/>
          </p:nvPr>
        </p:nvSpPr>
        <p:spPr>
          <a:xfrm>
            <a:off x="17954979" y="12968765"/>
            <a:ext cx="8981900"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  </a:t>
            </a:r>
            <a:r>
              <a:rPr dirty="0"/>
              <a:t>Hoagland</a:t>
            </a:r>
            <a:r>
              <a:rPr spc="-129" dirty="0"/>
              <a:t> </a:t>
            </a:r>
            <a:r>
              <a:rPr spc="30" dirty="0"/>
              <a:t>(Boston</a:t>
            </a:r>
            <a:r>
              <a:rPr spc="139" dirty="0"/>
              <a:t> </a:t>
            </a:r>
            <a:r>
              <a:rPr spc="20" dirty="0"/>
              <a:t>University)	</a:t>
            </a:r>
            <a:r>
              <a:rPr spc="-10" dirty="0"/>
              <a:t>22</a:t>
            </a:r>
          </a:p>
        </p:txBody>
      </p:sp>
      <p:pic>
        <p:nvPicPr>
          <p:cNvPr id="6" name="Picture 5" descr="RStudio - RStudio">
            <a:extLst>
              <a:ext uri="{FF2B5EF4-FFF2-40B4-BE49-F238E27FC236}">
                <a16:creationId xmlns:a16="http://schemas.microsoft.com/office/drawing/2014/main" id="{DA0F679F-2457-CB75-DCF6-4BDC6E2EE8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useBgFill="1">
        <p:nvSpPr>
          <p:cNvPr id="11" name="Rectangle 10">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4600" dirty="0">
                <a:solidFill>
                  <a:srgbClr val="FFFFFF"/>
                </a:solidFill>
                <a:latin typeface="+mj-lt"/>
              </a:rPr>
              <a:t>First…</a:t>
            </a:r>
          </a:p>
        </p:txBody>
      </p:sp>
      <p:sp>
        <p:nvSpPr>
          <p:cNvPr id="15" name="Rectangle 14">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3A3CA5B-6022-C9E1-7DE5-18CCCCC531D3}"/>
              </a:ext>
            </a:extLst>
          </p:cNvPr>
          <p:cNvPicPr>
            <a:picLocks noChangeAspect="1"/>
          </p:cNvPicPr>
          <p:nvPr/>
        </p:nvPicPr>
        <p:blipFill>
          <a:blip r:embed="rId3"/>
          <a:stretch>
            <a:fillRect/>
          </a:stretch>
        </p:blipFill>
        <p:spPr>
          <a:xfrm>
            <a:off x="1097280" y="1185452"/>
            <a:ext cx="9594723" cy="2734497"/>
          </a:xfrm>
          <a:prstGeom prst="rect">
            <a:avLst/>
          </a:prstGeom>
        </p:spPr>
      </p:pic>
      <p:sp>
        <p:nvSpPr>
          <p:cNvPr id="17" name="Rectangle 16">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9136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Standardization</a:t>
            </a:r>
            <a:endParaRPr sz="2378">
              <a:latin typeface="Tahoma"/>
              <a:cs typeface="Tahoma"/>
            </a:endParaRPr>
          </a:p>
        </p:txBody>
      </p:sp>
      <p:sp>
        <p:nvSpPr>
          <p:cNvPr id="7" name="object 7"/>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8" name="object 8"/>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25</a:t>
            </a:r>
            <a:endParaRPr sz="1387">
              <a:solidFill>
                <a:prstClr val="black"/>
              </a:solidFill>
              <a:latin typeface="Arial"/>
              <a:cs typeface="Arial"/>
            </a:endParaRPr>
          </a:p>
        </p:txBody>
      </p:sp>
      <p:sp>
        <p:nvSpPr>
          <p:cNvPr id="3" name="object 3"/>
          <p:cNvSpPr txBox="1"/>
          <p:nvPr/>
        </p:nvSpPr>
        <p:spPr>
          <a:xfrm>
            <a:off x="2166077" y="1346129"/>
            <a:ext cx="7750169" cy="1539972"/>
          </a:xfrm>
          <a:prstGeom prst="rect">
            <a:avLst/>
          </a:prstGeom>
        </p:spPr>
        <p:txBody>
          <a:bodyPr vert="horz" wrap="square" lIns="0" tIns="13842" rIns="0" bIns="0" rtlCol="0">
            <a:spAutoFit/>
          </a:bodyPr>
          <a:lstStyle/>
          <a:p>
            <a:pPr marL="75503" marR="60402" defTabSz="1812066">
              <a:lnSpc>
                <a:spcPct val="102600"/>
              </a:lnSpc>
              <a:spcBef>
                <a:spcPts val="109"/>
              </a:spcBef>
            </a:pPr>
            <a:r>
              <a:rPr sz="2180" spc="-109" dirty="0">
                <a:solidFill>
                  <a:prstClr val="black"/>
                </a:solidFill>
                <a:latin typeface="Tahoma"/>
                <a:cs typeface="Tahoma"/>
              </a:rPr>
              <a:t>We </a:t>
            </a:r>
            <a:r>
              <a:rPr sz="2180" spc="-159" dirty="0">
                <a:solidFill>
                  <a:prstClr val="black"/>
                </a:solidFill>
                <a:latin typeface="Tahoma"/>
                <a:cs typeface="Tahoma"/>
              </a:rPr>
              <a:t>use </a:t>
            </a:r>
            <a:r>
              <a:rPr sz="2180" b="1" spc="-188" dirty="0">
                <a:solidFill>
                  <a:srgbClr val="1FA49A"/>
                </a:solidFill>
                <a:latin typeface="Tahoma"/>
                <a:cs typeface="Tahoma"/>
              </a:rPr>
              <a:t>one </a:t>
            </a:r>
            <a:r>
              <a:rPr sz="2180" b="1" spc="-149" dirty="0">
                <a:solidFill>
                  <a:srgbClr val="1FA49A"/>
                </a:solidFill>
                <a:latin typeface="Tahoma"/>
                <a:cs typeface="Tahoma"/>
              </a:rPr>
              <a:t>table </a:t>
            </a:r>
            <a:r>
              <a:rPr sz="2180" spc="-30" dirty="0">
                <a:solidFill>
                  <a:prstClr val="black"/>
                </a:solidFill>
                <a:latin typeface="Tahoma"/>
                <a:cs typeface="Tahoma"/>
              </a:rPr>
              <a:t>(to </a:t>
            </a:r>
            <a:r>
              <a:rPr sz="2180" spc="-89" dirty="0">
                <a:solidFill>
                  <a:prstClr val="black"/>
                </a:solidFill>
                <a:latin typeface="Tahoma"/>
                <a:cs typeface="Tahoma"/>
              </a:rPr>
              <a:t>rule </a:t>
            </a:r>
            <a:r>
              <a:rPr sz="2180" spc="-109" dirty="0">
                <a:solidFill>
                  <a:prstClr val="black"/>
                </a:solidFill>
                <a:latin typeface="Tahoma"/>
                <a:cs typeface="Tahoma"/>
              </a:rPr>
              <a:t>them </a:t>
            </a:r>
            <a:r>
              <a:rPr sz="2180" spc="-30" dirty="0">
                <a:solidFill>
                  <a:prstClr val="black"/>
                </a:solidFill>
                <a:latin typeface="Tahoma"/>
                <a:cs typeface="Tahoma"/>
              </a:rPr>
              <a:t>all) </a:t>
            </a:r>
            <a:r>
              <a:rPr sz="2180" spc="-59" dirty="0">
                <a:solidFill>
                  <a:prstClr val="black"/>
                </a:solidFill>
                <a:latin typeface="Tahoma"/>
                <a:cs typeface="Tahoma"/>
              </a:rPr>
              <a:t>with </a:t>
            </a:r>
            <a:r>
              <a:rPr sz="2180" spc="-109" dirty="0">
                <a:solidFill>
                  <a:prstClr val="black"/>
                </a:solidFill>
                <a:latin typeface="Tahoma"/>
                <a:cs typeface="Tahoma"/>
              </a:rPr>
              <a:t>normals </a:t>
            </a:r>
            <a:r>
              <a:rPr sz="2180" spc="-139" dirty="0">
                <a:solidFill>
                  <a:prstClr val="black"/>
                </a:solidFill>
                <a:latin typeface="Tahoma"/>
                <a:cs typeface="Tahoma"/>
              </a:rPr>
              <a:t>because </a:t>
            </a:r>
            <a:r>
              <a:rPr sz="2180" spc="-109" dirty="0">
                <a:solidFill>
                  <a:prstClr val="black"/>
                </a:solidFill>
                <a:latin typeface="Tahoma"/>
                <a:cs typeface="Tahoma"/>
              </a:rPr>
              <a:t>there </a:t>
            </a:r>
            <a:r>
              <a:rPr sz="2180" spc="-89" dirty="0">
                <a:solidFill>
                  <a:prstClr val="black"/>
                </a:solidFill>
                <a:latin typeface="Tahoma"/>
                <a:cs typeface="Tahoma"/>
              </a:rPr>
              <a:t>is  </a:t>
            </a:r>
            <a:r>
              <a:rPr sz="2180" spc="-119" dirty="0">
                <a:solidFill>
                  <a:prstClr val="black"/>
                </a:solidFill>
                <a:latin typeface="Tahoma"/>
                <a:cs typeface="Tahoma"/>
              </a:rPr>
              <a:t>an </a:t>
            </a:r>
            <a:r>
              <a:rPr sz="2180" spc="-149" dirty="0">
                <a:solidFill>
                  <a:prstClr val="black"/>
                </a:solidFill>
                <a:latin typeface="Tahoma"/>
                <a:cs typeface="Tahoma"/>
              </a:rPr>
              <a:t>easy </a:t>
            </a:r>
            <a:r>
              <a:rPr sz="2180" spc="-168" dirty="0">
                <a:solidFill>
                  <a:prstClr val="black"/>
                </a:solidFill>
                <a:latin typeface="Tahoma"/>
                <a:cs typeface="Tahoma"/>
              </a:rPr>
              <a:t>way </a:t>
            </a:r>
            <a:r>
              <a:rPr sz="2180" spc="-40" dirty="0">
                <a:solidFill>
                  <a:prstClr val="black"/>
                </a:solidFill>
                <a:latin typeface="Tahoma"/>
                <a:cs typeface="Tahoma"/>
              </a:rPr>
              <a:t>to </a:t>
            </a:r>
            <a:r>
              <a:rPr sz="2180" spc="-129" dirty="0">
                <a:solidFill>
                  <a:prstClr val="black"/>
                </a:solidFill>
                <a:latin typeface="Tahoma"/>
                <a:cs typeface="Tahoma"/>
              </a:rPr>
              <a:t>map </a:t>
            </a:r>
            <a:r>
              <a:rPr sz="2180" spc="-99" dirty="0">
                <a:solidFill>
                  <a:prstClr val="black"/>
                </a:solidFill>
                <a:latin typeface="Tahoma"/>
                <a:cs typeface="Tahoma"/>
              </a:rPr>
              <a:t>from </a:t>
            </a:r>
            <a:r>
              <a:rPr sz="2180" b="1" spc="-168" dirty="0">
                <a:solidFill>
                  <a:srgbClr val="2E5F66"/>
                </a:solidFill>
                <a:latin typeface="Tahoma"/>
                <a:cs typeface="Tahoma"/>
              </a:rPr>
              <a:t>any normal </a:t>
            </a:r>
            <a:r>
              <a:rPr sz="2180" spc="-69" dirty="0">
                <a:solidFill>
                  <a:prstClr val="black"/>
                </a:solidFill>
                <a:latin typeface="Tahoma"/>
                <a:cs typeface="Tahoma"/>
              </a:rPr>
              <a:t>distributions </a:t>
            </a:r>
            <a:r>
              <a:rPr sz="2180" spc="-40" dirty="0">
                <a:solidFill>
                  <a:prstClr val="black"/>
                </a:solidFill>
                <a:latin typeface="Tahoma"/>
                <a:cs typeface="Tahoma"/>
              </a:rPr>
              <a:t>to </a:t>
            </a:r>
            <a:r>
              <a:rPr sz="2180" spc="-119" dirty="0">
                <a:solidFill>
                  <a:prstClr val="black"/>
                </a:solidFill>
                <a:latin typeface="Tahoma"/>
                <a:cs typeface="Tahoma"/>
              </a:rPr>
              <a:t>a </a:t>
            </a:r>
            <a:r>
              <a:rPr sz="2180" spc="-109" dirty="0">
                <a:solidFill>
                  <a:prstClr val="black"/>
                </a:solidFill>
                <a:latin typeface="Tahoma"/>
                <a:cs typeface="Tahoma"/>
              </a:rPr>
              <a:t>standard  normal:</a:t>
            </a:r>
            <a:endParaRPr sz="2180">
              <a:solidFill>
                <a:prstClr val="black"/>
              </a:solidFill>
              <a:latin typeface="Tahoma"/>
              <a:cs typeface="Tahoma"/>
            </a:endParaRPr>
          </a:p>
          <a:p>
            <a:pPr marL="75503" defTabSz="1812066">
              <a:spcBef>
                <a:spcPts val="1189"/>
              </a:spcBef>
            </a:pPr>
            <a:r>
              <a:rPr sz="2180" spc="-139" dirty="0">
                <a:solidFill>
                  <a:prstClr val="black"/>
                </a:solidFill>
                <a:latin typeface="Tahoma"/>
                <a:cs typeface="Tahoma"/>
              </a:rPr>
              <a:t>If </a:t>
            </a:r>
            <a:r>
              <a:rPr sz="2180" i="1" spc="-20" dirty="0">
                <a:solidFill>
                  <a:prstClr val="black"/>
                </a:solidFill>
                <a:latin typeface="Arial"/>
                <a:cs typeface="Arial"/>
              </a:rPr>
              <a:t>X </a:t>
            </a:r>
            <a:r>
              <a:rPr sz="2180" spc="-59" dirty="0">
                <a:solidFill>
                  <a:prstClr val="black"/>
                </a:solidFill>
                <a:latin typeface="Lucida Sans Unicode"/>
                <a:cs typeface="Lucida Sans Unicode"/>
              </a:rPr>
              <a:t>∼ </a:t>
            </a:r>
            <a:r>
              <a:rPr sz="2180" spc="159" dirty="0">
                <a:solidFill>
                  <a:prstClr val="black"/>
                </a:solidFill>
                <a:latin typeface="Lucida Sans Unicode"/>
                <a:cs typeface="Lucida Sans Unicode"/>
              </a:rPr>
              <a:t>N </a:t>
            </a:r>
            <a:r>
              <a:rPr sz="2180" spc="-59" dirty="0">
                <a:solidFill>
                  <a:prstClr val="black"/>
                </a:solidFill>
                <a:latin typeface="Arial"/>
                <a:cs typeface="Arial"/>
              </a:rPr>
              <a:t>(</a:t>
            </a:r>
            <a:r>
              <a:rPr sz="2180" i="1" spc="-59" dirty="0">
                <a:solidFill>
                  <a:prstClr val="black"/>
                </a:solidFill>
                <a:latin typeface="Verdana"/>
                <a:cs typeface="Verdana"/>
              </a:rPr>
              <a:t>µ,</a:t>
            </a:r>
            <a:r>
              <a:rPr sz="2180" i="1" spc="-515" dirty="0">
                <a:solidFill>
                  <a:prstClr val="black"/>
                </a:solidFill>
                <a:latin typeface="Verdana"/>
                <a:cs typeface="Verdana"/>
              </a:rPr>
              <a:t> </a:t>
            </a:r>
            <a:r>
              <a:rPr sz="2180" i="1" spc="50" dirty="0">
                <a:solidFill>
                  <a:prstClr val="black"/>
                </a:solidFill>
                <a:latin typeface="Verdana"/>
                <a:cs typeface="Verdana"/>
              </a:rPr>
              <a:t>σ</a:t>
            </a:r>
            <a:r>
              <a:rPr sz="2378" spc="73" baseline="27777" dirty="0">
                <a:solidFill>
                  <a:prstClr val="black"/>
                </a:solidFill>
                <a:latin typeface="Calibri"/>
                <a:cs typeface="Calibri"/>
              </a:rPr>
              <a:t>2</a:t>
            </a:r>
            <a:r>
              <a:rPr sz="2180" spc="50" dirty="0">
                <a:solidFill>
                  <a:prstClr val="black"/>
                </a:solidFill>
                <a:latin typeface="Arial"/>
                <a:cs typeface="Arial"/>
              </a:rPr>
              <a:t>)</a:t>
            </a:r>
            <a:endParaRPr sz="2180">
              <a:solidFill>
                <a:prstClr val="black"/>
              </a:solidFill>
              <a:latin typeface="Arial"/>
              <a:cs typeface="Arial"/>
            </a:endParaRPr>
          </a:p>
        </p:txBody>
      </p:sp>
      <p:sp>
        <p:nvSpPr>
          <p:cNvPr id="4" name="object 4"/>
          <p:cNvSpPr txBox="1"/>
          <p:nvPr/>
        </p:nvSpPr>
        <p:spPr>
          <a:xfrm>
            <a:off x="4774859" y="3257685"/>
            <a:ext cx="541090" cy="358348"/>
          </a:xfrm>
          <a:prstGeom prst="rect">
            <a:avLst/>
          </a:prstGeom>
        </p:spPr>
        <p:txBody>
          <a:bodyPr vert="horz" wrap="square" lIns="0" tIns="22650" rIns="0" bIns="0" rtlCol="0">
            <a:spAutoFit/>
          </a:bodyPr>
          <a:lstStyle/>
          <a:p>
            <a:pPr marL="25168" defTabSz="1812066">
              <a:spcBef>
                <a:spcPts val="178"/>
              </a:spcBef>
            </a:pPr>
            <a:r>
              <a:rPr sz="2180" i="1" spc="-20" dirty="0">
                <a:solidFill>
                  <a:prstClr val="black"/>
                </a:solidFill>
                <a:latin typeface="Arial"/>
                <a:cs typeface="Arial"/>
              </a:rPr>
              <a:t>Z</a:t>
            </a:r>
            <a:r>
              <a:rPr sz="2180" i="1" spc="89" dirty="0">
                <a:solidFill>
                  <a:prstClr val="black"/>
                </a:solidFill>
                <a:latin typeface="Arial"/>
                <a:cs typeface="Arial"/>
              </a:rPr>
              <a:t> </a:t>
            </a:r>
            <a:r>
              <a:rPr sz="2180" spc="404" dirty="0">
                <a:solidFill>
                  <a:prstClr val="black"/>
                </a:solidFill>
                <a:latin typeface="Arial"/>
                <a:cs typeface="Arial"/>
              </a:rPr>
              <a:t>=</a:t>
            </a:r>
            <a:endParaRPr sz="2180">
              <a:solidFill>
                <a:prstClr val="black"/>
              </a:solidFill>
              <a:latin typeface="Arial"/>
              <a:cs typeface="Arial"/>
            </a:endParaRPr>
          </a:p>
        </p:txBody>
      </p:sp>
      <p:sp>
        <p:nvSpPr>
          <p:cNvPr id="5" name="object 5"/>
          <p:cNvSpPr txBox="1"/>
          <p:nvPr/>
        </p:nvSpPr>
        <p:spPr>
          <a:xfrm>
            <a:off x="5371695" y="3027355"/>
            <a:ext cx="771368" cy="746764"/>
          </a:xfrm>
          <a:prstGeom prst="rect">
            <a:avLst/>
          </a:prstGeom>
        </p:spPr>
        <p:txBody>
          <a:bodyPr vert="horz" wrap="square" lIns="0" tIns="25167" rIns="0" bIns="0" rtlCol="0">
            <a:spAutoFit/>
          </a:bodyPr>
          <a:lstStyle/>
          <a:p>
            <a:pPr marL="302011" marR="10067" indent="-278102" defTabSz="1812066">
              <a:lnSpc>
                <a:spcPct val="112599"/>
              </a:lnSpc>
              <a:spcBef>
                <a:spcPts val="198"/>
              </a:spcBef>
            </a:pPr>
            <a:r>
              <a:rPr sz="2180" i="1" u="sng" spc="-20" dirty="0">
                <a:solidFill>
                  <a:prstClr val="black"/>
                </a:solidFill>
                <a:uFill>
                  <a:solidFill>
                    <a:srgbClr val="000000"/>
                  </a:solidFill>
                </a:uFill>
                <a:latin typeface="Arial"/>
                <a:cs typeface="Arial"/>
              </a:rPr>
              <a:t>X </a:t>
            </a:r>
            <a:r>
              <a:rPr sz="2180" u="sng" spc="-59" dirty="0">
                <a:solidFill>
                  <a:prstClr val="black"/>
                </a:solidFill>
                <a:uFill>
                  <a:solidFill>
                    <a:srgbClr val="000000"/>
                  </a:solidFill>
                </a:uFill>
                <a:latin typeface="Lucida Sans Unicode"/>
                <a:cs typeface="Lucida Sans Unicode"/>
              </a:rPr>
              <a:t>−</a:t>
            </a:r>
            <a:r>
              <a:rPr sz="2180" spc="-208" dirty="0">
                <a:solidFill>
                  <a:prstClr val="black"/>
                </a:solidFill>
                <a:latin typeface="Lucida Sans Unicode"/>
                <a:cs typeface="Lucida Sans Unicode"/>
              </a:rPr>
              <a:t> </a:t>
            </a:r>
            <a:r>
              <a:rPr sz="2180" i="1" u="sng" spc="-99" dirty="0">
                <a:solidFill>
                  <a:prstClr val="black"/>
                </a:solidFill>
                <a:uFill>
                  <a:solidFill>
                    <a:srgbClr val="000000"/>
                  </a:solidFill>
                </a:uFill>
                <a:latin typeface="Verdana"/>
                <a:cs typeface="Verdana"/>
              </a:rPr>
              <a:t>µ </a:t>
            </a:r>
            <a:r>
              <a:rPr sz="2180" i="1" spc="-99" dirty="0">
                <a:solidFill>
                  <a:prstClr val="black"/>
                </a:solidFill>
                <a:latin typeface="Verdana"/>
                <a:cs typeface="Verdana"/>
              </a:rPr>
              <a:t> </a:t>
            </a:r>
            <a:r>
              <a:rPr sz="2180" i="1" spc="-149" dirty="0">
                <a:solidFill>
                  <a:prstClr val="black"/>
                </a:solidFill>
                <a:latin typeface="Verdana"/>
                <a:cs typeface="Verdana"/>
              </a:rPr>
              <a:t>σ</a:t>
            </a:r>
            <a:endParaRPr sz="2180">
              <a:solidFill>
                <a:prstClr val="black"/>
              </a:solidFill>
              <a:latin typeface="Verdana"/>
              <a:cs typeface="Verdana"/>
            </a:endParaRPr>
          </a:p>
        </p:txBody>
      </p:sp>
      <p:sp>
        <p:nvSpPr>
          <p:cNvPr id="6" name="object 6"/>
          <p:cNvSpPr txBox="1"/>
          <p:nvPr/>
        </p:nvSpPr>
        <p:spPr>
          <a:xfrm>
            <a:off x="6198782" y="3257685"/>
            <a:ext cx="1214306" cy="358348"/>
          </a:xfrm>
          <a:prstGeom prst="rect">
            <a:avLst/>
          </a:prstGeom>
        </p:spPr>
        <p:txBody>
          <a:bodyPr vert="horz" wrap="square" lIns="0" tIns="22650" rIns="0" bIns="0" rtlCol="0">
            <a:spAutoFit/>
          </a:bodyPr>
          <a:lstStyle/>
          <a:p>
            <a:pPr marL="25168" defTabSz="1812066">
              <a:spcBef>
                <a:spcPts val="178"/>
              </a:spcBef>
            </a:pPr>
            <a:r>
              <a:rPr sz="2180" spc="-59" dirty="0">
                <a:solidFill>
                  <a:prstClr val="black"/>
                </a:solidFill>
                <a:latin typeface="Lucida Sans Unicode"/>
                <a:cs typeface="Lucida Sans Unicode"/>
              </a:rPr>
              <a:t>∼</a:t>
            </a:r>
            <a:r>
              <a:rPr sz="2180" spc="-168" dirty="0">
                <a:solidFill>
                  <a:prstClr val="black"/>
                </a:solidFill>
                <a:latin typeface="Lucida Sans Unicode"/>
                <a:cs typeface="Lucida Sans Unicode"/>
              </a:rPr>
              <a:t> </a:t>
            </a:r>
            <a:r>
              <a:rPr sz="2180" spc="159" dirty="0">
                <a:solidFill>
                  <a:prstClr val="black"/>
                </a:solidFill>
                <a:latin typeface="Lucida Sans Unicode"/>
                <a:cs typeface="Lucida Sans Unicode"/>
              </a:rPr>
              <a:t>N</a:t>
            </a:r>
            <a:r>
              <a:rPr sz="2180" spc="-404" dirty="0">
                <a:solidFill>
                  <a:prstClr val="black"/>
                </a:solidFill>
                <a:latin typeface="Lucida Sans Unicode"/>
                <a:cs typeface="Lucida Sans Unicode"/>
              </a:rPr>
              <a:t> </a:t>
            </a:r>
            <a:r>
              <a:rPr sz="2180" spc="-69" dirty="0">
                <a:solidFill>
                  <a:prstClr val="black"/>
                </a:solidFill>
                <a:latin typeface="Arial"/>
                <a:cs typeface="Arial"/>
              </a:rPr>
              <a:t>(</a:t>
            </a:r>
            <a:r>
              <a:rPr sz="2180" spc="-69" dirty="0">
                <a:solidFill>
                  <a:prstClr val="black"/>
                </a:solidFill>
                <a:latin typeface="Tahoma"/>
                <a:cs typeface="Tahoma"/>
              </a:rPr>
              <a:t>0</a:t>
            </a:r>
            <a:r>
              <a:rPr sz="2180" i="1" spc="-69" dirty="0">
                <a:solidFill>
                  <a:prstClr val="black"/>
                </a:solidFill>
                <a:latin typeface="Verdana"/>
                <a:cs typeface="Verdana"/>
              </a:rPr>
              <a:t>,</a:t>
            </a:r>
            <a:r>
              <a:rPr sz="2180" i="1" spc="-454" dirty="0">
                <a:solidFill>
                  <a:prstClr val="black"/>
                </a:solidFill>
                <a:latin typeface="Verdana"/>
                <a:cs typeface="Verdana"/>
              </a:rPr>
              <a:t> </a:t>
            </a:r>
            <a:r>
              <a:rPr sz="2180" spc="-10" dirty="0">
                <a:solidFill>
                  <a:prstClr val="black"/>
                </a:solidFill>
                <a:latin typeface="Tahoma"/>
                <a:cs typeface="Tahoma"/>
              </a:rPr>
              <a:t>1</a:t>
            </a:r>
            <a:r>
              <a:rPr sz="2180" spc="-10" dirty="0">
                <a:solidFill>
                  <a:prstClr val="black"/>
                </a:solidFill>
                <a:latin typeface="Arial"/>
                <a:cs typeface="Arial"/>
              </a:rPr>
              <a:t>)</a:t>
            </a:r>
            <a:endParaRPr sz="2180">
              <a:solidFill>
                <a:prstClr val="black"/>
              </a:solidFill>
              <a:latin typeface="Arial"/>
              <a:cs typeface="Arial"/>
            </a:endParaRPr>
          </a:p>
        </p:txBody>
      </p:sp>
    </p:spTree>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63641"/>
          </a:xfrm>
          <a:prstGeom prst="rect">
            <a:avLst/>
          </a:prstGeom>
          <a:solidFill>
            <a:srgbClr val="A6E481"/>
          </a:solidFill>
        </p:spPr>
        <p:txBody>
          <a:bodyPr vert="horz" wrap="square" lIns="0" tIns="62917" rIns="0" bIns="0" rtlCol="0">
            <a:spAutoFit/>
          </a:bodyPr>
          <a:lstStyle/>
          <a:p>
            <a:pPr marL="261743" defTabSz="1812066">
              <a:spcBef>
                <a:spcPts val="495"/>
              </a:spcBef>
            </a:pPr>
            <a:r>
              <a:rPr sz="2600" spc="-119" dirty="0">
                <a:solidFill>
                  <a:srgbClr val="505252"/>
                </a:solidFill>
                <a:latin typeface="Times New Roman" panose="02020603050405020304" pitchFamily="18" charset="0"/>
                <a:cs typeface="Times New Roman" panose="02020603050405020304" pitchFamily="18" charset="0"/>
              </a:rPr>
              <a:t>Example: </a:t>
            </a:r>
            <a:r>
              <a:rPr sz="2600" spc="-50" dirty="0">
                <a:solidFill>
                  <a:srgbClr val="505252"/>
                </a:solidFill>
                <a:latin typeface="Times New Roman" panose="02020603050405020304" pitchFamily="18" charset="0"/>
                <a:cs typeface="Times New Roman" panose="02020603050405020304" pitchFamily="18" charset="0"/>
              </a:rPr>
              <a:t>Stock</a:t>
            </a:r>
            <a:r>
              <a:rPr sz="2600" spc="-198" dirty="0">
                <a:solidFill>
                  <a:srgbClr val="505252"/>
                </a:solidFill>
                <a:latin typeface="Times New Roman" panose="02020603050405020304" pitchFamily="18" charset="0"/>
                <a:cs typeface="Times New Roman" panose="02020603050405020304" pitchFamily="18" charset="0"/>
              </a:rPr>
              <a:t> </a:t>
            </a:r>
            <a:r>
              <a:rPr sz="2600" spc="-99" dirty="0">
                <a:solidFill>
                  <a:srgbClr val="505252"/>
                </a:solidFill>
                <a:latin typeface="Times New Roman" panose="02020603050405020304" pitchFamily="18" charset="0"/>
                <a:cs typeface="Times New Roman" panose="02020603050405020304" pitchFamily="18" charset="0"/>
              </a:rPr>
              <a:t>Returns</a:t>
            </a:r>
            <a:endParaRPr sz="2600" dirty="0">
              <a:solidFill>
                <a:prstClr val="black"/>
              </a:solidFill>
              <a:latin typeface="Times New Roman" panose="02020603050405020304" pitchFamily="18" charset="0"/>
              <a:cs typeface="Times New Roman" panose="02020603050405020304" pitchFamily="18" charset="0"/>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26</a:t>
            </a:r>
            <a:endParaRPr sz="1387">
              <a:solidFill>
                <a:prstClr val="black"/>
              </a:solidFill>
              <a:latin typeface="Arial"/>
              <a:cs typeface="Arial"/>
            </a:endParaRPr>
          </a:p>
        </p:txBody>
      </p:sp>
      <mc:AlternateContent xmlns:mc="http://schemas.openxmlformats.org/markup-compatibility/2006" xmlns:a14="http://schemas.microsoft.com/office/drawing/2010/main">
        <mc:Choice Requires="a14">
          <p:sp>
            <p:nvSpPr>
              <p:cNvPr id="3" name="object 3"/>
              <p:cNvSpPr txBox="1"/>
              <p:nvPr/>
            </p:nvSpPr>
            <p:spPr>
              <a:xfrm>
                <a:off x="533400" y="905001"/>
                <a:ext cx="10286999" cy="371447"/>
              </a:xfrm>
              <a:prstGeom prst="rect">
                <a:avLst/>
              </a:prstGeom>
            </p:spPr>
            <p:txBody>
              <a:bodyPr vert="horz" wrap="square" lIns="0" tIns="13842" rIns="0" bIns="0" rtlCol="0">
                <a:spAutoFit/>
              </a:bodyPr>
              <a:lstStyle/>
              <a:p>
                <a:pPr marL="25168" marR="10067" defTabSz="1812066">
                  <a:lnSpc>
                    <a:spcPct val="102699"/>
                  </a:lnSpc>
                  <a:spcBef>
                    <a:spcPts val="109"/>
                  </a:spcBef>
                </a:pPr>
                <a:r>
                  <a:rPr lang="en-US" sz="2400" spc="-109" dirty="0">
                    <a:solidFill>
                      <a:prstClr val="black"/>
                    </a:solidFill>
                    <a:latin typeface="Times New Roman" panose="02020603050405020304" pitchFamily="18" charset="0"/>
                    <a:cs typeface="Times New Roman" panose="02020603050405020304" pitchFamily="18" charset="0"/>
                  </a:rPr>
                  <a:t>Suppose </a:t>
                </a:r>
                <a:r>
                  <a:rPr lang="en-US" sz="2400" spc="-59" dirty="0">
                    <a:solidFill>
                      <a:prstClr val="black"/>
                    </a:solidFill>
                    <a:latin typeface="Times New Roman" panose="02020603050405020304" pitchFamily="18" charset="0"/>
                    <a:cs typeface="Times New Roman" panose="02020603050405020304" pitchFamily="18" charset="0"/>
                  </a:rPr>
                  <a:t>stock in </a:t>
                </a:r>
                <a:r>
                  <a:rPr lang="en-US" sz="2400" spc="99" dirty="0">
                    <a:solidFill>
                      <a:prstClr val="black"/>
                    </a:solidFill>
                    <a:latin typeface="Times New Roman" panose="02020603050405020304" pitchFamily="18" charset="0"/>
                    <a:cs typeface="Times New Roman" panose="02020603050405020304" pitchFamily="18" charset="0"/>
                  </a:rPr>
                  <a:t>AMH </a:t>
                </a:r>
                <a:r>
                  <a:rPr lang="en-US" sz="2400" spc="-139" dirty="0">
                    <a:solidFill>
                      <a:prstClr val="black"/>
                    </a:solidFill>
                    <a:latin typeface="Times New Roman" panose="02020603050405020304" pitchFamily="18" charset="0"/>
                    <a:cs typeface="Times New Roman" panose="02020603050405020304" pitchFamily="18" charset="0"/>
                  </a:rPr>
                  <a:t>has </a:t>
                </a:r>
                <a:r>
                  <a:rPr lang="en-US" sz="2400" spc="-119" dirty="0">
                    <a:solidFill>
                      <a:prstClr val="black"/>
                    </a:solidFill>
                    <a:latin typeface="Times New Roman" panose="02020603050405020304" pitchFamily="18" charset="0"/>
                    <a:cs typeface="Times New Roman" panose="02020603050405020304" pitchFamily="18" charset="0"/>
                  </a:rPr>
                  <a:t>an </a:t>
                </a:r>
                <a:r>
                  <a:rPr lang="en-US" sz="2400" spc="-99" dirty="0">
                    <a:solidFill>
                      <a:prstClr val="black"/>
                    </a:solidFill>
                    <a:latin typeface="Times New Roman" panose="02020603050405020304" pitchFamily="18" charset="0"/>
                    <a:cs typeface="Times New Roman" panose="02020603050405020304" pitchFamily="18" charset="0"/>
                  </a:rPr>
                  <a:t>annual </a:t>
                </a:r>
                <a:r>
                  <a:rPr lang="en-US" sz="2400" spc="-79" dirty="0">
                    <a:solidFill>
                      <a:prstClr val="black"/>
                    </a:solidFill>
                    <a:latin typeface="Times New Roman" panose="02020603050405020304" pitchFamily="18" charset="0"/>
                    <a:cs typeface="Times New Roman" panose="02020603050405020304" pitchFamily="18" charset="0"/>
                  </a:rPr>
                  <a:t>return </a:t>
                </a:r>
                <a14:m>
                  <m:oMath xmlns:m="http://schemas.openxmlformats.org/officeDocument/2006/math">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m:t>
                    </m:r>
                    <m:r>
                      <a:rPr lang="en-US" sz="2400" b="0" i="1" spc="-79" smtClean="0">
                        <a:solidFill>
                          <a:prstClr val="black"/>
                        </a:solidFill>
                        <a:latin typeface="Cambria Math" panose="02040503050406030204" pitchFamily="18" charset="0"/>
                        <a:cs typeface="Times New Roman" panose="02020603050405020304" pitchFamily="18" charset="0"/>
                      </a:rPr>
                      <m:t>𝑁</m:t>
                    </m:r>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3,36</m:t>
                        </m:r>
                      </m:e>
                    </m:d>
                    <m:r>
                      <a:rPr lang="en-US" sz="2400" b="0" i="1" spc="-79" smtClean="0">
                        <a:solidFill>
                          <a:prstClr val="black"/>
                        </a:solidFill>
                        <a:latin typeface="Cambria Math" panose="02040503050406030204" pitchFamily="18" charset="0"/>
                        <a:cs typeface="Times New Roman" panose="02020603050405020304" pitchFamily="18" charset="0"/>
                      </a:rPr>
                      <m:t>. </m:t>
                    </m:r>
                  </m:oMath>
                </a14:m>
                <a:r>
                  <a:rPr lang="en-US" sz="2400" spc="-50" dirty="0">
                    <a:solidFill>
                      <a:prstClr val="black"/>
                    </a:solidFill>
                    <a:latin typeface="Times New Roman" panose="02020603050405020304" pitchFamily="18" charset="0"/>
                    <a:cs typeface="Times New Roman" panose="02020603050405020304" pitchFamily="18" charset="0"/>
                  </a:rPr>
                  <a:t>What </a:t>
                </a:r>
                <a:r>
                  <a:rPr lang="en-US" sz="2400" spc="-79" dirty="0">
                    <a:solidFill>
                      <a:prstClr val="black"/>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US" sz="2400" b="0" i="1" spc="-79"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pc="-79" smtClean="0">
                            <a:solidFill>
                              <a:prstClr val="black"/>
                            </a:solidFill>
                            <a:latin typeface="Cambria Math" panose="02040503050406030204" pitchFamily="18" charset="0"/>
                            <a:cs typeface="Times New Roman" panose="02020603050405020304" pitchFamily="18" charset="0"/>
                          </a:rPr>
                          <m:t>Pr</m:t>
                        </m:r>
                      </m:fName>
                      <m:e>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&gt;5%</m:t>
                            </m:r>
                          </m:e>
                        </m:d>
                      </m:e>
                    </m:func>
                    <m:r>
                      <a:rPr lang="en-US" sz="2400" b="0" i="0" spc="-79" smtClean="0">
                        <a:solidFill>
                          <a:prstClr val="black"/>
                        </a:solidFill>
                        <a:latin typeface="Cambria Math" panose="02040503050406030204" pitchFamily="18" charset="0"/>
                        <a:cs typeface="Times New Roman" panose="02020603050405020304" pitchFamily="18" charset="0"/>
                      </a:rPr>
                      <m:t>?</m:t>
                    </m:r>
                  </m:oMath>
                </a14:m>
                <a:endParaRPr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 name="object 3"/>
              <p:cNvSpPr txBox="1">
                <a:spLocks noRot="1" noChangeAspect="1" noMove="1" noResize="1" noEditPoints="1" noAdjustHandles="1" noChangeArrowheads="1" noChangeShapeType="1" noTextEdit="1"/>
              </p:cNvSpPr>
              <p:nvPr/>
            </p:nvSpPr>
            <p:spPr>
              <a:xfrm>
                <a:off x="533400" y="905001"/>
                <a:ext cx="10286999" cy="371447"/>
              </a:xfrm>
              <a:prstGeom prst="rect">
                <a:avLst/>
              </a:prstGeom>
              <a:blipFill>
                <a:blip r:embed="rId2"/>
                <a:stretch>
                  <a:fillRect l="-1600" t="-24590" b="-49180"/>
                </a:stretch>
              </a:blipFill>
            </p:spPr>
            <p:txBody>
              <a:bodyPr/>
              <a:lstStyle/>
              <a:p>
                <a:r>
                  <a:rPr lang="en-US">
                    <a:noFill/>
                  </a:rPr>
                  <a:t> </a:t>
                </a:r>
              </a:p>
            </p:txBody>
          </p:sp>
        </mc:Fallback>
      </mc:AlternateContent>
    </p:spTree>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63641"/>
          </a:xfrm>
          <a:prstGeom prst="rect">
            <a:avLst/>
          </a:prstGeom>
          <a:solidFill>
            <a:srgbClr val="A6E481"/>
          </a:solidFill>
        </p:spPr>
        <p:txBody>
          <a:bodyPr vert="horz" wrap="square" lIns="0" tIns="62917" rIns="0" bIns="0" rtlCol="0">
            <a:spAutoFit/>
          </a:bodyPr>
          <a:lstStyle/>
          <a:p>
            <a:pPr marL="261743" defTabSz="1812066">
              <a:spcBef>
                <a:spcPts val="495"/>
              </a:spcBef>
            </a:pPr>
            <a:r>
              <a:rPr sz="2600" spc="-119" dirty="0">
                <a:solidFill>
                  <a:srgbClr val="505252"/>
                </a:solidFill>
                <a:latin typeface="Times New Roman" panose="02020603050405020304" pitchFamily="18" charset="0"/>
                <a:cs typeface="Times New Roman" panose="02020603050405020304" pitchFamily="18" charset="0"/>
              </a:rPr>
              <a:t>Example: </a:t>
            </a:r>
            <a:r>
              <a:rPr sz="2600" spc="-50" dirty="0">
                <a:solidFill>
                  <a:srgbClr val="505252"/>
                </a:solidFill>
                <a:latin typeface="Times New Roman" panose="02020603050405020304" pitchFamily="18" charset="0"/>
                <a:cs typeface="Times New Roman" panose="02020603050405020304" pitchFamily="18" charset="0"/>
              </a:rPr>
              <a:t>Stock</a:t>
            </a:r>
            <a:r>
              <a:rPr sz="2600" spc="-198" dirty="0">
                <a:solidFill>
                  <a:srgbClr val="505252"/>
                </a:solidFill>
                <a:latin typeface="Times New Roman" panose="02020603050405020304" pitchFamily="18" charset="0"/>
                <a:cs typeface="Times New Roman" panose="02020603050405020304" pitchFamily="18" charset="0"/>
              </a:rPr>
              <a:t> </a:t>
            </a:r>
            <a:r>
              <a:rPr sz="2600" spc="-99" dirty="0">
                <a:solidFill>
                  <a:srgbClr val="505252"/>
                </a:solidFill>
                <a:latin typeface="Times New Roman" panose="02020603050405020304" pitchFamily="18" charset="0"/>
                <a:cs typeface="Times New Roman" panose="02020603050405020304" pitchFamily="18" charset="0"/>
              </a:rPr>
              <a:t>Returns</a:t>
            </a:r>
            <a:endParaRPr sz="2600" dirty="0">
              <a:solidFill>
                <a:prstClr val="black"/>
              </a:solidFill>
              <a:latin typeface="Times New Roman" panose="02020603050405020304" pitchFamily="18" charset="0"/>
              <a:cs typeface="Times New Roman" panose="02020603050405020304" pitchFamily="18" charset="0"/>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26</a:t>
            </a:r>
            <a:endParaRPr sz="1387">
              <a:solidFill>
                <a:prstClr val="black"/>
              </a:solidFill>
              <a:latin typeface="Arial"/>
              <a:cs typeface="Arial"/>
            </a:endParaRPr>
          </a:p>
        </p:txBody>
      </p:sp>
      <mc:AlternateContent xmlns:mc="http://schemas.openxmlformats.org/markup-compatibility/2006" xmlns:a14="http://schemas.microsoft.com/office/drawing/2010/main">
        <mc:Choice Requires="a14">
          <p:sp>
            <p:nvSpPr>
              <p:cNvPr id="3" name="object 3"/>
              <p:cNvSpPr txBox="1"/>
              <p:nvPr/>
            </p:nvSpPr>
            <p:spPr>
              <a:xfrm>
                <a:off x="533400" y="905001"/>
                <a:ext cx="10286999" cy="2890342"/>
              </a:xfrm>
              <a:prstGeom prst="rect">
                <a:avLst/>
              </a:prstGeom>
            </p:spPr>
            <p:txBody>
              <a:bodyPr vert="horz" wrap="square" lIns="0" tIns="13842" rIns="0" bIns="0" rtlCol="0">
                <a:spAutoFit/>
              </a:bodyPr>
              <a:lstStyle/>
              <a:p>
                <a:pPr marL="25168" marR="10067" defTabSz="1812066">
                  <a:lnSpc>
                    <a:spcPct val="102699"/>
                  </a:lnSpc>
                  <a:spcBef>
                    <a:spcPts val="109"/>
                  </a:spcBef>
                </a:pPr>
                <a:r>
                  <a:rPr lang="en-US" sz="2400" spc="-109" dirty="0">
                    <a:solidFill>
                      <a:prstClr val="black"/>
                    </a:solidFill>
                    <a:latin typeface="Times New Roman" panose="02020603050405020304" pitchFamily="18" charset="0"/>
                    <a:cs typeface="Times New Roman" panose="02020603050405020304" pitchFamily="18" charset="0"/>
                  </a:rPr>
                  <a:t>Suppose </a:t>
                </a:r>
                <a:r>
                  <a:rPr lang="en-US" sz="2400" spc="-59" dirty="0">
                    <a:solidFill>
                      <a:prstClr val="black"/>
                    </a:solidFill>
                    <a:latin typeface="Times New Roman" panose="02020603050405020304" pitchFamily="18" charset="0"/>
                    <a:cs typeface="Times New Roman" panose="02020603050405020304" pitchFamily="18" charset="0"/>
                  </a:rPr>
                  <a:t>stock in </a:t>
                </a:r>
                <a:r>
                  <a:rPr lang="en-US" sz="2400" spc="99" dirty="0">
                    <a:solidFill>
                      <a:prstClr val="black"/>
                    </a:solidFill>
                    <a:latin typeface="Times New Roman" panose="02020603050405020304" pitchFamily="18" charset="0"/>
                    <a:cs typeface="Times New Roman" panose="02020603050405020304" pitchFamily="18" charset="0"/>
                  </a:rPr>
                  <a:t>AMH </a:t>
                </a:r>
                <a:r>
                  <a:rPr lang="en-US" sz="2400" spc="-139" dirty="0">
                    <a:solidFill>
                      <a:prstClr val="black"/>
                    </a:solidFill>
                    <a:latin typeface="Times New Roman" panose="02020603050405020304" pitchFamily="18" charset="0"/>
                    <a:cs typeface="Times New Roman" panose="02020603050405020304" pitchFamily="18" charset="0"/>
                  </a:rPr>
                  <a:t>has </a:t>
                </a:r>
                <a:r>
                  <a:rPr lang="en-US" sz="2400" spc="-119" dirty="0">
                    <a:solidFill>
                      <a:prstClr val="black"/>
                    </a:solidFill>
                    <a:latin typeface="Times New Roman" panose="02020603050405020304" pitchFamily="18" charset="0"/>
                    <a:cs typeface="Times New Roman" panose="02020603050405020304" pitchFamily="18" charset="0"/>
                  </a:rPr>
                  <a:t>an </a:t>
                </a:r>
                <a:r>
                  <a:rPr lang="en-US" sz="2400" spc="-99" dirty="0">
                    <a:solidFill>
                      <a:prstClr val="black"/>
                    </a:solidFill>
                    <a:latin typeface="Times New Roman" panose="02020603050405020304" pitchFamily="18" charset="0"/>
                    <a:cs typeface="Times New Roman" panose="02020603050405020304" pitchFamily="18" charset="0"/>
                  </a:rPr>
                  <a:t>annual </a:t>
                </a:r>
                <a:r>
                  <a:rPr lang="en-US" sz="2400" spc="-79" dirty="0">
                    <a:solidFill>
                      <a:prstClr val="black"/>
                    </a:solidFill>
                    <a:latin typeface="Times New Roman" panose="02020603050405020304" pitchFamily="18" charset="0"/>
                    <a:cs typeface="Times New Roman" panose="02020603050405020304" pitchFamily="18" charset="0"/>
                  </a:rPr>
                  <a:t>return </a:t>
                </a:r>
                <a14:m>
                  <m:oMath xmlns:m="http://schemas.openxmlformats.org/officeDocument/2006/math">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m:t>
                    </m:r>
                    <m:r>
                      <a:rPr lang="en-US" sz="2400" b="0" i="1" spc="-79" smtClean="0">
                        <a:solidFill>
                          <a:prstClr val="black"/>
                        </a:solidFill>
                        <a:latin typeface="Cambria Math" panose="02040503050406030204" pitchFamily="18" charset="0"/>
                        <a:cs typeface="Times New Roman" panose="02020603050405020304" pitchFamily="18" charset="0"/>
                      </a:rPr>
                      <m:t>𝑁</m:t>
                    </m:r>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3,36</m:t>
                        </m:r>
                      </m:e>
                    </m:d>
                    <m:r>
                      <a:rPr lang="en-US" sz="2400" b="0" i="1" spc="-79" smtClean="0">
                        <a:solidFill>
                          <a:prstClr val="black"/>
                        </a:solidFill>
                        <a:latin typeface="Cambria Math" panose="02040503050406030204" pitchFamily="18" charset="0"/>
                        <a:cs typeface="Times New Roman" panose="02020603050405020304" pitchFamily="18" charset="0"/>
                      </a:rPr>
                      <m:t>. </m:t>
                    </m:r>
                  </m:oMath>
                </a14:m>
                <a:r>
                  <a:rPr lang="en-US" sz="2400" spc="-50" dirty="0">
                    <a:solidFill>
                      <a:prstClr val="black"/>
                    </a:solidFill>
                    <a:latin typeface="Times New Roman" panose="02020603050405020304" pitchFamily="18" charset="0"/>
                    <a:cs typeface="Times New Roman" panose="02020603050405020304" pitchFamily="18" charset="0"/>
                  </a:rPr>
                  <a:t>What </a:t>
                </a:r>
                <a:r>
                  <a:rPr lang="en-US" sz="2400" spc="-79" dirty="0">
                    <a:solidFill>
                      <a:prstClr val="black"/>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US" sz="2400" b="0" i="1" spc="-79"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pc="-79" smtClean="0">
                            <a:solidFill>
                              <a:prstClr val="black"/>
                            </a:solidFill>
                            <a:latin typeface="Cambria Math" panose="02040503050406030204" pitchFamily="18" charset="0"/>
                            <a:cs typeface="Times New Roman" panose="02020603050405020304" pitchFamily="18" charset="0"/>
                          </a:rPr>
                          <m:t>Pr</m:t>
                        </m:r>
                      </m:fName>
                      <m:e>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&gt;5%</m:t>
                            </m:r>
                          </m:e>
                        </m:d>
                      </m:e>
                    </m:func>
                    <m:r>
                      <a:rPr lang="en-US" sz="2400" b="0" i="0" spc="-79" smtClean="0">
                        <a:solidFill>
                          <a:prstClr val="black"/>
                        </a:solidFill>
                        <a:latin typeface="Cambria Math" panose="02040503050406030204" pitchFamily="18" charset="0"/>
                        <a:cs typeface="Times New Roman" panose="02020603050405020304" pitchFamily="18" charset="0"/>
                      </a:rPr>
                      <m:t>?</m:t>
                    </m:r>
                  </m:oMath>
                </a14:m>
                <a:endParaRPr lang="en-US" sz="2400" b="0" spc="-79"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endParaRPr lang="en-US" sz="2400"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r>
                  <a:rPr lang="en-US" sz="2400" dirty="0">
                    <a:solidFill>
                      <a:prstClr val="black"/>
                    </a:solidFill>
                    <a:latin typeface="Times New Roman" panose="02020603050405020304" pitchFamily="18" charset="0"/>
                    <a:cs typeface="Times New Roman" panose="02020603050405020304" pitchFamily="18" charset="0"/>
                  </a:rPr>
                  <a:t>Then standardizing: </a:t>
                </a:r>
              </a:p>
              <a:p>
                <a:pPr marL="25168" marR="10067" defTabSz="1812066">
                  <a:lnSpc>
                    <a:spcPct val="102699"/>
                  </a:lnSpc>
                  <a:spcBef>
                    <a:spcPts val="109"/>
                  </a:spcBef>
                </a:pPr>
                <a14:m>
                  <m:oMathPara xmlns:m="http://schemas.openxmlformats.org/officeDocument/2006/math">
                    <m:oMathParaPr>
                      <m:jc m:val="centerGroup"/>
                    </m:oMathParaPr>
                    <m:oMath xmlns:m="http://schemas.openxmlformats.org/officeDocument/2006/math">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𝐴</m:t>
                              </m:r>
                              <m:r>
                                <a:rPr lang="en-US" sz="2400" b="0" i="1" smtClean="0">
                                  <a:solidFill>
                                    <a:prstClr val="black"/>
                                  </a:solidFill>
                                  <a:latin typeface="Cambria Math" panose="02040503050406030204" pitchFamily="18" charset="0"/>
                                  <a:cs typeface="Times New Roman" panose="02020603050405020304" pitchFamily="18" charset="0"/>
                                </a:rPr>
                                <m:t>&gt;5%</m:t>
                              </m:r>
                            </m:e>
                          </m:d>
                        </m:e>
                      </m:func>
                      <m:r>
                        <a:rPr lang="en-US" sz="2400" b="0" i="1" smtClean="0">
                          <a:solidFill>
                            <a:prstClr val="black"/>
                          </a:solidFill>
                          <a:latin typeface="Cambria Math" panose="02040503050406030204" pitchFamily="18" charset="0"/>
                          <a:cs typeface="Times New Roman" panose="02020603050405020304" pitchFamily="18" charset="0"/>
                        </a:rPr>
                        <m:t>=</m:t>
                      </m:r>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𝐴</m:t>
                                  </m:r>
                                  <m:r>
                                    <a:rPr lang="en-US" sz="2400" b="0" i="1" smtClean="0">
                                      <a:solidFill>
                                        <a:prstClr val="black"/>
                                      </a:solidFill>
                                      <a:latin typeface="Cambria Math" panose="02040503050406030204" pitchFamily="18" charset="0"/>
                                      <a:cs typeface="Times New Roman" panose="02020603050405020304" pitchFamily="18" charset="0"/>
                                    </a:rPr>
                                    <m:t>−3</m:t>
                                  </m:r>
                                </m:num>
                                <m:den>
                                  <m:r>
                                    <a:rPr lang="en-US" sz="2400" b="0" i="1" smtClean="0">
                                      <a:solidFill>
                                        <a:prstClr val="black"/>
                                      </a:solidFill>
                                      <a:latin typeface="Cambria Math" panose="02040503050406030204" pitchFamily="18" charset="0"/>
                                      <a:cs typeface="Times New Roman" panose="02020603050405020304" pitchFamily="18" charset="0"/>
                                    </a:rPr>
                                    <m:t>6</m:t>
                                  </m:r>
                                </m:den>
                              </m:f>
                              <m:r>
                                <a:rPr lang="en-US" sz="2400" b="0" i="1" smtClean="0">
                                  <a:solidFill>
                                    <a:prstClr val="black"/>
                                  </a:solidFill>
                                  <a:latin typeface="Cambria Math" panose="02040503050406030204" pitchFamily="18" charset="0"/>
                                  <a:cs typeface="Times New Roman" panose="02020603050405020304" pitchFamily="18" charset="0"/>
                                </a:rPr>
                                <m:t>&gt;</m:t>
                              </m:r>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5−3</m:t>
                                  </m:r>
                                </m:num>
                                <m:den>
                                  <m:r>
                                    <a:rPr lang="en-US" sz="2400" b="0" i="1" smtClean="0">
                                      <a:solidFill>
                                        <a:prstClr val="black"/>
                                      </a:solidFill>
                                      <a:latin typeface="Cambria Math" panose="02040503050406030204" pitchFamily="18" charset="0"/>
                                      <a:cs typeface="Times New Roman" panose="02020603050405020304" pitchFamily="18" charset="0"/>
                                    </a:rPr>
                                    <m:t>6</m:t>
                                  </m:r>
                                </m:den>
                              </m:f>
                            </m:e>
                          </m:d>
                        </m:e>
                      </m:func>
                    </m:oMath>
                  </m:oMathPara>
                </a14:m>
                <a:endParaRPr lang="en-US" sz="2400" b="0"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cs typeface="Times New Roman" panose="02020603050405020304" pitchFamily="18" charset="0"/>
                        </a:rPr>
                        <m:t>=</m:t>
                      </m:r>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𝑍</m:t>
                              </m:r>
                              <m:r>
                                <a:rPr lang="en-US" sz="2400" b="0" i="1" smtClean="0">
                                  <a:solidFill>
                                    <a:prstClr val="black"/>
                                  </a:solidFill>
                                  <a:latin typeface="Cambria Math" panose="02040503050406030204" pitchFamily="18" charset="0"/>
                                  <a:cs typeface="Times New Roman" panose="02020603050405020304" pitchFamily="18" charset="0"/>
                                </a:rPr>
                                <m:t>&gt;</m:t>
                              </m:r>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1</m:t>
                                  </m:r>
                                </m:num>
                                <m:den>
                                  <m:r>
                                    <a:rPr lang="en-US" sz="2400" b="0" i="1" smtClean="0">
                                      <a:solidFill>
                                        <a:prstClr val="black"/>
                                      </a:solidFill>
                                      <a:latin typeface="Cambria Math" panose="02040503050406030204" pitchFamily="18" charset="0"/>
                                      <a:cs typeface="Times New Roman" panose="02020603050405020304" pitchFamily="18" charset="0"/>
                                    </a:rPr>
                                    <m:t>3</m:t>
                                  </m:r>
                                </m:den>
                              </m:f>
                            </m:e>
                          </m:d>
                        </m:e>
                      </m:func>
                      <m:r>
                        <a:rPr lang="en-US" sz="2400" b="0" i="1" smtClean="0">
                          <a:solidFill>
                            <a:prstClr val="black"/>
                          </a:solidFill>
                          <a:latin typeface="Cambria Math" panose="02040503050406030204" pitchFamily="18" charset="0"/>
                          <a:cs typeface="Times New Roman" panose="02020603050405020304" pitchFamily="18" charset="0"/>
                        </a:rPr>
                        <m:t>=1−</m:t>
                      </m:r>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1</m:t>
                              </m:r>
                            </m:num>
                            <m:den>
                              <m:r>
                                <a:rPr lang="en-US" sz="2400" b="0" i="1" smtClean="0">
                                  <a:solidFill>
                                    <a:prstClr val="black"/>
                                  </a:solidFill>
                                  <a:latin typeface="Cambria Math" panose="02040503050406030204" pitchFamily="18" charset="0"/>
                                  <a:cs typeface="Times New Roman" panose="02020603050405020304" pitchFamily="18" charset="0"/>
                                </a:rPr>
                                <m:t>3</m:t>
                              </m:r>
                            </m:den>
                          </m:f>
                        </m:e>
                      </m:d>
                      <m:r>
                        <a:rPr lang="en-US" sz="2400" b="0" i="1" smtClean="0">
                          <a:solidFill>
                            <a:prstClr val="black"/>
                          </a:solidFill>
                          <a:latin typeface="Cambria Math" panose="02040503050406030204" pitchFamily="18" charset="0"/>
                          <a:cs typeface="Times New Roman" panose="02020603050405020304" pitchFamily="18" charset="0"/>
                        </a:rPr>
                        <m:t>≈0.37</m:t>
                      </m:r>
                    </m:oMath>
                  </m:oMathPara>
                </a14:m>
                <a:endParaRPr lang="en-US" sz="2400" b="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 name="object 3"/>
              <p:cNvSpPr txBox="1">
                <a:spLocks noRot="1" noChangeAspect="1" noMove="1" noResize="1" noEditPoints="1" noAdjustHandles="1" noChangeArrowheads="1" noChangeShapeType="1" noTextEdit="1"/>
              </p:cNvSpPr>
              <p:nvPr/>
            </p:nvSpPr>
            <p:spPr>
              <a:xfrm>
                <a:off x="533400" y="905001"/>
                <a:ext cx="10286999" cy="2890342"/>
              </a:xfrm>
              <a:prstGeom prst="rect">
                <a:avLst/>
              </a:prstGeom>
              <a:blipFill>
                <a:blip r:embed="rId2"/>
                <a:stretch>
                  <a:fillRect l="-1600" t="-3158"/>
                </a:stretch>
              </a:blipFill>
            </p:spPr>
            <p:txBody>
              <a:bodyPr/>
              <a:lstStyle/>
              <a:p>
                <a:r>
                  <a:rPr lang="en-US">
                    <a:noFill/>
                  </a:rPr>
                  <a:t> </a:t>
                </a:r>
              </a:p>
            </p:txBody>
          </p:sp>
        </mc:Fallback>
      </mc:AlternateContent>
    </p:spTree>
    <p:extLst>
      <p:ext uri="{BB962C8B-B14F-4D97-AF65-F5344CB8AC3E}">
        <p14:creationId xmlns:p14="http://schemas.microsoft.com/office/powerpoint/2010/main" val="3070482478"/>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Why are Normal Distributions “Normal”?</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What is so important about the normal distribution?</a:t>
            </a:r>
          </a:p>
          <a:p>
            <a:pPr marL="0" indent="0">
              <a:buNone/>
            </a:pPr>
            <a:r>
              <a:rPr lang="en-US" sz="2200" b="1" u="sng" dirty="0">
                <a:solidFill>
                  <a:schemeClr val="accent5">
                    <a:lumMod val="75000"/>
                  </a:schemeClr>
                </a:solidFill>
              </a:rPr>
              <a:t>The Central Limit Theorem. </a:t>
            </a:r>
            <a:r>
              <a:rPr lang="en-US" sz="2200" dirty="0"/>
              <a:t>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pic>
        <p:nvPicPr>
          <p:cNvPr id="8194" name="Picture 2" descr="Statement of the central limit theorem">
            <a:extLst>
              <a:ext uri="{FF2B5EF4-FFF2-40B4-BE49-F238E27FC236}">
                <a16:creationId xmlns:a16="http://schemas.microsoft.com/office/drawing/2014/main" id="{2D49285E-6126-2225-D458-F9769070B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9220200" cy="285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22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Why are Normal Distributions “Normal”?</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fontScale="92500" lnSpcReduction="20000"/>
          </a:bodyPr>
          <a:lstStyle/>
          <a:p>
            <a:pPr marL="0" indent="0">
              <a:buNone/>
            </a:pPr>
            <a:r>
              <a:rPr lang="en-US" sz="2200" dirty="0"/>
              <a:t>What is so important about the normal distribution?</a:t>
            </a:r>
          </a:p>
          <a:p>
            <a:pPr marL="0" indent="0">
              <a:buNone/>
            </a:pPr>
            <a:r>
              <a:rPr lang="en-US" sz="2200" b="1" u="sng" dirty="0">
                <a:solidFill>
                  <a:schemeClr val="accent5">
                    <a:lumMod val="75000"/>
                  </a:schemeClr>
                </a:solidFill>
              </a:rPr>
              <a:t>The Central Limit Theorem. </a:t>
            </a:r>
            <a:r>
              <a:rPr lang="en-US" sz="2200" dirty="0"/>
              <a:t>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Essentially, </a:t>
            </a:r>
            <a:r>
              <a:rPr lang="en-US" sz="2200" b="1" dirty="0"/>
              <a:t>for any distribution, </a:t>
            </a:r>
            <a:r>
              <a:rPr lang="en-US" sz="2200" dirty="0"/>
              <a:t>if you sample from it enough times, the distribution of the means of your sample will become standard normal! </a:t>
            </a:r>
            <a:endParaRPr lang="en-US" sz="2200" b="1" u="sng" dirty="0"/>
          </a:p>
          <a:p>
            <a:pPr marL="0" indent="0">
              <a:buNone/>
            </a:pPr>
            <a:r>
              <a:rPr lang="en-US" sz="2200" b="1" u="sng" dirty="0">
                <a:solidFill>
                  <a:schemeClr val="accent3">
                    <a:lumMod val="60000"/>
                    <a:lumOff val="40000"/>
                  </a:schemeClr>
                </a:solidFill>
              </a:rPr>
              <a:t>This makes almost all of our statistical tests work</a:t>
            </a:r>
            <a:r>
              <a:rPr lang="en-US" sz="2200" dirty="0"/>
              <a:t> (because we care a lot about means)</a:t>
            </a:r>
          </a:p>
        </p:txBody>
      </p:sp>
      <p:pic>
        <p:nvPicPr>
          <p:cNvPr id="8194" name="Picture 2" descr="Statement of the central limit theorem">
            <a:extLst>
              <a:ext uri="{FF2B5EF4-FFF2-40B4-BE49-F238E27FC236}">
                <a16:creationId xmlns:a16="http://schemas.microsoft.com/office/drawing/2014/main" id="{2D49285E-6126-2225-D458-F9769070B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9220200" cy="285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747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Standard Errors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547839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Defined (Again)</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4223817" cy="38528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F6B28A1-E0C1-79AD-9C1E-8B81E362E4DF}"/>
              </a:ext>
            </a:extLst>
          </p:cNvPr>
          <p:cNvPicPr>
            <a:picLocks noChangeAspect="1"/>
          </p:cNvPicPr>
          <p:nvPr/>
        </p:nvPicPr>
        <p:blipFill>
          <a:blip r:embed="rId4"/>
          <a:stretch>
            <a:fillRect/>
          </a:stretch>
        </p:blipFill>
        <p:spPr>
          <a:xfrm>
            <a:off x="4343512" y="1228423"/>
            <a:ext cx="6816910" cy="2048177"/>
          </a:xfrm>
          <a:prstGeom prst="rect">
            <a:avLst/>
          </a:prstGeom>
        </p:spPr>
      </p:pic>
    </p:spTree>
    <p:extLst>
      <p:ext uri="{BB962C8B-B14F-4D97-AF65-F5344CB8AC3E}">
        <p14:creationId xmlns:p14="http://schemas.microsoft.com/office/powerpoint/2010/main" val="1080912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Defined (Again)</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But different samples will give us different values for our </a:t>
            </a:r>
            <a:r>
              <a:rPr lang="en-US" sz="2400" u="sng" dirty="0">
                <a:cs typeface="Times New Roman" panose="02020603050405020304" pitchFamily="18" charset="0"/>
              </a:rPr>
              <a:t>statistics</a:t>
            </a:r>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How can we measure this? </a:t>
            </a:r>
          </a:p>
        </p:txBody>
      </p:sp>
      <p:pic>
        <p:nvPicPr>
          <p:cNvPr id="3" name="Picture 2" descr="RStudio - RStudio">
            <a:extLst>
              <a:ext uri="{FF2B5EF4-FFF2-40B4-BE49-F238E27FC236}">
                <a16:creationId xmlns:a16="http://schemas.microsoft.com/office/drawing/2014/main" id="{D0E95496-EE6A-04BC-288C-EF9E00EBA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290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F7493F-C9E9-DDE3-6DFA-C313341A5DB5}"/>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8C21AC4-899A-D44E-B718-E3CAC9AE3356}"/>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latin typeface="+mj-lt"/>
              </a:rPr>
              <a:t>Why we need standard errors: the 2024 US Presidential Election</a:t>
            </a:r>
          </a:p>
        </p:txBody>
      </p:sp>
      <p:sp useBgFill="1">
        <p:nvSpPr>
          <p:cNvPr id="19" name="Rectangle 18">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graph of a graph with red and blue lines&#10;&#10;Description automatically generated">
            <a:extLst>
              <a:ext uri="{FF2B5EF4-FFF2-40B4-BE49-F238E27FC236}">
                <a16:creationId xmlns:a16="http://schemas.microsoft.com/office/drawing/2014/main" id="{4E723151-2E44-F63A-37B9-66616AA5DEB3}"/>
              </a:ext>
            </a:extLst>
          </p:cNvPr>
          <p:cNvPicPr>
            <a:picLocks noGrp="1" noChangeAspect="1"/>
          </p:cNvPicPr>
          <p:nvPr>
            <p:ph idx="1"/>
          </p:nvPr>
        </p:nvPicPr>
        <p:blipFill>
          <a:blip r:embed="rId3"/>
          <a:stretch>
            <a:fillRect/>
          </a:stretch>
        </p:blipFill>
        <p:spPr>
          <a:xfrm>
            <a:off x="924375" y="1432439"/>
            <a:ext cx="6616823" cy="3986634"/>
          </a:xfrm>
          <a:prstGeom prst="rect">
            <a:avLst/>
          </a:prstGeom>
        </p:spPr>
      </p:pic>
      <p:sp>
        <p:nvSpPr>
          <p:cNvPr id="21" name="Rectangle 20">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7973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Terminology</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F3F13B9-54CD-B835-4A75-FA090F5ADB3D}"/>
              </a:ext>
            </a:extLst>
          </p:cNvPr>
          <p:cNvSpPr>
            <a:spLocks noGrp="1"/>
          </p:cNvSpPr>
          <p:nvPr>
            <p:ph idx="1"/>
          </p:nvPr>
        </p:nvSpPr>
        <p:spPr/>
        <p:txBody>
          <a:bodyPr/>
          <a:lstStyle/>
          <a:p>
            <a:endParaRPr lang="en-US" dirty="0"/>
          </a:p>
        </p:txBody>
      </p:sp>
      <p:pic>
        <p:nvPicPr>
          <p:cNvPr id="10" name="Picture 9">
            <a:extLst>
              <a:ext uri="{FF2B5EF4-FFF2-40B4-BE49-F238E27FC236}">
                <a16:creationId xmlns:a16="http://schemas.microsoft.com/office/drawing/2014/main" id="{D42A1F7F-DDBE-7ABE-8B8D-37A12B65BA31}"/>
              </a:ext>
            </a:extLst>
          </p:cNvPr>
          <p:cNvPicPr>
            <a:picLocks noChangeAspect="1"/>
          </p:cNvPicPr>
          <p:nvPr/>
        </p:nvPicPr>
        <p:blipFill>
          <a:blip r:embed="rId3"/>
          <a:stretch>
            <a:fillRect/>
          </a:stretch>
        </p:blipFill>
        <p:spPr>
          <a:xfrm>
            <a:off x="597061" y="1066800"/>
            <a:ext cx="8595360" cy="5415174"/>
          </a:xfrm>
          <a:prstGeom prst="rect">
            <a:avLst/>
          </a:prstGeom>
        </p:spPr>
      </p:pic>
    </p:spTree>
    <p:extLst>
      <p:ext uri="{BB962C8B-B14F-4D97-AF65-F5344CB8AC3E}">
        <p14:creationId xmlns:p14="http://schemas.microsoft.com/office/powerpoint/2010/main" val="1115516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Correlations, Covariances,</a:t>
            </a:r>
            <a:br>
              <a:rPr lang="en-US" dirty="0"/>
            </a:br>
            <a:r>
              <a:rPr lang="en-US" dirty="0"/>
              <a:t>&amp; Causation </a:t>
            </a:r>
            <a:r>
              <a:rPr lang="en-US" sz="4000" dirty="0"/>
              <a:t>(oh my!)</a:t>
            </a:r>
            <a:endParaRPr lang="en-US" dirty="0"/>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539596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Random (?) Sampling</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F3F13B9-54CD-B835-4A75-FA090F5ADB3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D069CB8-FCE5-08DB-2465-DE9B073FB2B3}"/>
              </a:ext>
            </a:extLst>
          </p:cNvPr>
          <p:cNvPicPr>
            <a:picLocks noChangeAspect="1"/>
          </p:cNvPicPr>
          <p:nvPr/>
        </p:nvPicPr>
        <p:blipFill>
          <a:blip r:embed="rId3"/>
          <a:stretch>
            <a:fillRect/>
          </a:stretch>
        </p:blipFill>
        <p:spPr>
          <a:xfrm>
            <a:off x="457199" y="954516"/>
            <a:ext cx="9383111" cy="5446284"/>
          </a:xfrm>
          <a:prstGeom prst="rect">
            <a:avLst/>
          </a:prstGeom>
        </p:spPr>
      </p:pic>
    </p:spTree>
    <p:extLst>
      <p:ext uri="{BB962C8B-B14F-4D97-AF65-F5344CB8AC3E}">
        <p14:creationId xmlns:p14="http://schemas.microsoft.com/office/powerpoint/2010/main" val="2753064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Sampling a Mean</a:t>
            </a:r>
            <a:endParaRPr lang="en-US"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D463592-2AC6-D6E9-6C8F-ADCD3CDDAB38}"/>
              </a:ext>
            </a:extLst>
          </p:cNvPr>
          <p:cNvPicPr>
            <a:picLocks noGrp="1" noChangeAspect="1"/>
          </p:cNvPicPr>
          <p:nvPr>
            <p:ph idx="1"/>
          </p:nvPr>
        </p:nvPicPr>
        <p:blipFill>
          <a:blip r:embed="rId3"/>
          <a:stretch>
            <a:fillRect/>
          </a:stretch>
        </p:blipFill>
        <p:spPr>
          <a:xfrm>
            <a:off x="609599" y="1022998"/>
            <a:ext cx="7095379" cy="3320401"/>
          </a:xfrm>
        </p:spPr>
      </p:pic>
    </p:spTree>
    <p:extLst>
      <p:ext uri="{BB962C8B-B14F-4D97-AF65-F5344CB8AC3E}">
        <p14:creationId xmlns:p14="http://schemas.microsoft.com/office/powerpoint/2010/main" val="3766018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Sampling a Mean</a:t>
            </a:r>
            <a:endParaRPr lang="en-US"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D463592-2AC6-D6E9-6C8F-ADCD3CDDAB38}"/>
              </a:ext>
            </a:extLst>
          </p:cNvPr>
          <p:cNvPicPr>
            <a:picLocks noGrp="1" noChangeAspect="1"/>
          </p:cNvPicPr>
          <p:nvPr>
            <p:ph idx="1"/>
          </p:nvPr>
        </p:nvPicPr>
        <p:blipFill>
          <a:blip r:embed="rId3"/>
          <a:stretch>
            <a:fillRect/>
          </a:stretch>
        </p:blipFill>
        <p:spPr>
          <a:xfrm>
            <a:off x="609599" y="1022998"/>
            <a:ext cx="7095379" cy="3320401"/>
          </a:xfrm>
        </p:spPr>
      </p:pic>
      <p:pic>
        <p:nvPicPr>
          <p:cNvPr id="8" name="Picture 7">
            <a:extLst>
              <a:ext uri="{FF2B5EF4-FFF2-40B4-BE49-F238E27FC236}">
                <a16:creationId xmlns:a16="http://schemas.microsoft.com/office/drawing/2014/main" id="{92282AB1-273F-FC34-2647-E105478E16BF}"/>
              </a:ext>
            </a:extLst>
          </p:cNvPr>
          <p:cNvPicPr>
            <a:picLocks noChangeAspect="1"/>
          </p:cNvPicPr>
          <p:nvPr/>
        </p:nvPicPr>
        <p:blipFill>
          <a:blip r:embed="rId4"/>
          <a:stretch>
            <a:fillRect/>
          </a:stretch>
        </p:blipFill>
        <p:spPr>
          <a:xfrm>
            <a:off x="641428" y="4191000"/>
            <a:ext cx="7367805" cy="2329608"/>
          </a:xfrm>
          <a:prstGeom prst="rect">
            <a:avLst/>
          </a:prstGeom>
        </p:spPr>
      </p:pic>
      <p:pic>
        <p:nvPicPr>
          <p:cNvPr id="3" name="Picture 2" descr="RStudio - RStudio">
            <a:extLst>
              <a:ext uri="{FF2B5EF4-FFF2-40B4-BE49-F238E27FC236}">
                <a16:creationId xmlns:a16="http://schemas.microsoft.com/office/drawing/2014/main" id="{F86C1CCE-0121-A409-406B-8990B2A24B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5905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Sampling a Mean</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7F09229-16C0-7AF8-3434-E87664A2A45B}"/>
              </a:ext>
            </a:extLst>
          </p:cNvPr>
          <p:cNvPicPr>
            <a:picLocks noChangeAspect="1"/>
          </p:cNvPicPr>
          <p:nvPr/>
        </p:nvPicPr>
        <p:blipFill>
          <a:blip r:embed="rId3"/>
          <a:stretch>
            <a:fillRect/>
          </a:stretch>
        </p:blipFill>
        <p:spPr>
          <a:xfrm>
            <a:off x="609600" y="962232"/>
            <a:ext cx="10054856" cy="3838368"/>
          </a:xfrm>
          <a:prstGeom prst="rect">
            <a:avLst/>
          </a:prstGeom>
        </p:spPr>
      </p:pic>
    </p:spTree>
    <p:extLst>
      <p:ext uri="{BB962C8B-B14F-4D97-AF65-F5344CB8AC3E}">
        <p14:creationId xmlns:p14="http://schemas.microsoft.com/office/powerpoint/2010/main" val="2946811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rmAutofit fontScale="90000"/>
          </a:bodyPr>
          <a:lstStyle/>
          <a:p>
            <a:r>
              <a:rPr lang="en-US" dirty="0">
                <a:cs typeface="Times New Roman" panose="02020603050405020304" pitchFamily="18" charset="0"/>
              </a:rPr>
              <a:t>Standard Errors: Are our Distributions Different?</a:t>
            </a:r>
            <a:endParaRPr lang="en-US"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dirty="0"/>
              <a:t>Suppose we are curious about whether </a:t>
            </a:r>
            <a:r>
              <a:rPr lang="en-US" sz="2400" b="1" dirty="0"/>
              <a:t>two samples </a:t>
            </a:r>
            <a:r>
              <a:rPr lang="en-US" sz="2400" dirty="0"/>
              <a:t>are different from each other (e.g., balance tables)</a:t>
            </a:r>
          </a:p>
          <a:p>
            <a:pPr marL="0" indent="0">
              <a:buNone/>
            </a:pPr>
            <a:endParaRPr lang="en-US" sz="2400" dirty="0"/>
          </a:p>
          <a:p>
            <a:pPr marL="0" indent="0">
              <a:buNone/>
            </a:pPr>
            <a:endParaRPr lang="en-US" sz="2400" dirty="0"/>
          </a:p>
        </p:txBody>
      </p:sp>
      <p:graphicFrame>
        <p:nvGraphicFramePr>
          <p:cNvPr id="3" name="Table 2">
            <a:extLst>
              <a:ext uri="{FF2B5EF4-FFF2-40B4-BE49-F238E27FC236}">
                <a16:creationId xmlns:a16="http://schemas.microsoft.com/office/drawing/2014/main" id="{5AE67239-B96D-2B19-74F0-9566CCA519F2}"/>
              </a:ext>
            </a:extLst>
          </p:cNvPr>
          <p:cNvGraphicFramePr>
            <a:graphicFrameLocks noGrp="1"/>
          </p:cNvGraphicFramePr>
          <p:nvPr>
            <p:extLst>
              <p:ext uri="{D42A27DB-BD31-4B8C-83A1-F6EECF244321}">
                <p14:modId xmlns:p14="http://schemas.microsoft.com/office/powerpoint/2010/main" val="2782293305"/>
              </p:ext>
            </p:extLst>
          </p:nvPr>
        </p:nvGraphicFramePr>
        <p:xfrm>
          <a:off x="762000" y="1676400"/>
          <a:ext cx="8305800" cy="3283391"/>
        </p:xfrm>
        <a:graphic>
          <a:graphicData uri="http://schemas.openxmlformats.org/drawingml/2006/table">
            <a:tbl>
              <a:tblPr>
                <a:tableStyleId>{5C22544A-7EE6-4342-B048-85BDC9FD1C3A}</a:tableStyleId>
              </a:tblPr>
              <a:tblGrid>
                <a:gridCol w="2076450">
                  <a:extLst>
                    <a:ext uri="{9D8B030D-6E8A-4147-A177-3AD203B41FA5}">
                      <a16:colId xmlns:a16="http://schemas.microsoft.com/office/drawing/2014/main" val="1906818022"/>
                    </a:ext>
                  </a:extLst>
                </a:gridCol>
                <a:gridCol w="2076450">
                  <a:extLst>
                    <a:ext uri="{9D8B030D-6E8A-4147-A177-3AD203B41FA5}">
                      <a16:colId xmlns:a16="http://schemas.microsoft.com/office/drawing/2014/main" val="2841566945"/>
                    </a:ext>
                  </a:extLst>
                </a:gridCol>
                <a:gridCol w="2076450">
                  <a:extLst>
                    <a:ext uri="{9D8B030D-6E8A-4147-A177-3AD203B41FA5}">
                      <a16:colId xmlns:a16="http://schemas.microsoft.com/office/drawing/2014/main" val="270061143"/>
                    </a:ext>
                  </a:extLst>
                </a:gridCol>
                <a:gridCol w="2076450">
                  <a:extLst>
                    <a:ext uri="{9D8B030D-6E8A-4147-A177-3AD203B41FA5}">
                      <a16:colId xmlns:a16="http://schemas.microsoft.com/office/drawing/2014/main" val="2473382788"/>
                    </a:ext>
                  </a:extLst>
                </a:gridCol>
              </a:tblGrid>
              <a:tr h="338787">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Treatment</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Control</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945082125"/>
                  </a:ext>
                </a:extLst>
              </a:tr>
              <a:tr h="182618">
                <a:tc>
                  <a:txBody>
                    <a:bodyPr/>
                    <a:lstStyle/>
                    <a:p>
                      <a:pPr algn="l" fontAlgn="b"/>
                      <a:r>
                        <a:rPr lang="en-US" sz="1600" b="0" u="none" strike="noStrike">
                          <a:effectLst/>
                        </a:rPr>
                        <a:t>Age</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30.5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29.8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105567083"/>
                  </a:ext>
                </a:extLst>
              </a:tr>
              <a:tr h="257957">
                <a:tc>
                  <a:txBody>
                    <a:bodyPr/>
                    <a:lstStyle/>
                    <a:p>
                      <a:pPr algn="l" fontAlgn="b"/>
                      <a:r>
                        <a:rPr lang="en-US" sz="1600" b="0" u="none" strike="noStrike" dirty="0">
                          <a:effectLst/>
                        </a:rPr>
                        <a:t>Income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50000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47000</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967576362"/>
                  </a:ext>
                </a:extLst>
              </a:tr>
              <a:tr h="182618">
                <a:tc>
                  <a:txBody>
                    <a:bodyPr/>
                    <a:lstStyle/>
                    <a:p>
                      <a:pPr algn="l" fontAlgn="b"/>
                      <a:r>
                        <a:rPr lang="en-US" sz="1600" b="0" u="none" strike="noStrike" dirty="0">
                          <a:effectLst/>
                        </a:rPr>
                        <a:t>Education</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14.2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14.5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167139408"/>
                  </a:ext>
                </a:extLst>
              </a:tr>
              <a:tr h="505032">
                <a:tc>
                  <a:txBody>
                    <a:bodyPr/>
                    <a:lstStyle/>
                    <a:p>
                      <a:pPr algn="l" fontAlgn="b"/>
                      <a:r>
                        <a:rPr lang="en-US" sz="1600" b="0" u="none" strike="noStrike" dirty="0">
                          <a:effectLst/>
                        </a:rPr>
                        <a:t>Gender (1=Female)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0.39</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0.52</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827129639"/>
                  </a:ext>
                </a:extLst>
              </a:tr>
              <a:tr h="505032">
                <a:tc>
                  <a:txBody>
                    <a:bodyPr/>
                    <a:lstStyle/>
                    <a:p>
                      <a:pPr algn="l" fontAlgn="b"/>
                      <a:r>
                        <a:rPr lang="en-US" sz="1600" b="0" u="none" strike="noStrike" dirty="0">
                          <a:effectLst/>
                        </a:rPr>
                        <a:t>Marital Status (1=Single)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0.6</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0.7</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887587617"/>
                  </a:ext>
                </a:extLst>
              </a:tr>
              <a:tr h="505032">
                <a:tc>
                  <a:txBody>
                    <a:bodyPr/>
                    <a:lstStyle/>
                    <a:p>
                      <a:pPr algn="l" fontAlgn="b"/>
                      <a:r>
                        <a:rPr lang="en-US" sz="1600" b="0" u="none" strike="noStrike" dirty="0">
                          <a:effectLst/>
                        </a:rPr>
                        <a:t>Ethnicity (1=Non-White)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0.3</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450485827"/>
                  </a:ext>
                </a:extLst>
              </a:tr>
              <a:tr h="671277">
                <a:tc>
                  <a:txBody>
                    <a:bodyPr/>
                    <a:lstStyle/>
                    <a:p>
                      <a:pPr algn="l" fontAlgn="b"/>
                      <a:r>
                        <a:rPr lang="en-US" sz="1600" b="0" u="none" strike="noStrike" dirty="0">
                          <a:effectLst/>
                        </a:rPr>
                        <a:t>Employment (1=Employed)</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0.7</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224102191"/>
                  </a:ext>
                </a:extLst>
              </a:tr>
            </a:tbl>
          </a:graphicData>
        </a:graphic>
      </p:graphicFrame>
    </p:spTree>
    <p:extLst>
      <p:ext uri="{BB962C8B-B14F-4D97-AF65-F5344CB8AC3E}">
        <p14:creationId xmlns:p14="http://schemas.microsoft.com/office/powerpoint/2010/main" val="167638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rmAutofit fontScale="90000"/>
          </a:bodyPr>
          <a:lstStyle/>
          <a:p>
            <a:r>
              <a:rPr lang="en-US" dirty="0">
                <a:cs typeface="Times New Roman" panose="02020603050405020304" pitchFamily="18" charset="0"/>
              </a:rPr>
              <a:t>Standard Errors: Are our Distributions Different?</a:t>
            </a:r>
            <a:endParaRPr lang="en-US"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dirty="0"/>
              <a:t>Suppose we are curious about whether </a:t>
            </a:r>
            <a:r>
              <a:rPr lang="en-US" sz="2400" b="1" dirty="0"/>
              <a:t>two samples </a:t>
            </a:r>
            <a:r>
              <a:rPr lang="en-US" sz="2400" dirty="0"/>
              <a:t>are different from each other (e.g., balance tables)</a:t>
            </a:r>
          </a:p>
          <a:p>
            <a:pPr marL="0" indent="0">
              <a:buNone/>
            </a:pPr>
            <a:endParaRPr lang="en-US" sz="2400" dirty="0"/>
          </a:p>
          <a:p>
            <a:pPr marL="0" indent="0">
              <a:buNone/>
            </a:pPr>
            <a:endParaRPr lang="en-US" sz="2400" dirty="0"/>
          </a:p>
        </p:txBody>
      </p:sp>
      <p:graphicFrame>
        <p:nvGraphicFramePr>
          <p:cNvPr id="3" name="Table 2">
            <a:extLst>
              <a:ext uri="{FF2B5EF4-FFF2-40B4-BE49-F238E27FC236}">
                <a16:creationId xmlns:a16="http://schemas.microsoft.com/office/drawing/2014/main" id="{5AE67239-B96D-2B19-74F0-9566CCA519F2}"/>
              </a:ext>
            </a:extLst>
          </p:cNvPr>
          <p:cNvGraphicFramePr>
            <a:graphicFrameLocks noGrp="1"/>
          </p:cNvGraphicFramePr>
          <p:nvPr>
            <p:extLst>
              <p:ext uri="{D42A27DB-BD31-4B8C-83A1-F6EECF244321}">
                <p14:modId xmlns:p14="http://schemas.microsoft.com/office/powerpoint/2010/main" val="2569752723"/>
              </p:ext>
            </p:extLst>
          </p:nvPr>
        </p:nvGraphicFramePr>
        <p:xfrm>
          <a:off x="762000" y="1676400"/>
          <a:ext cx="8305800" cy="5026530"/>
        </p:xfrm>
        <a:graphic>
          <a:graphicData uri="http://schemas.openxmlformats.org/drawingml/2006/table">
            <a:tbl>
              <a:tblPr>
                <a:tableStyleId>{5C22544A-7EE6-4342-B048-85BDC9FD1C3A}</a:tableStyleId>
              </a:tblPr>
              <a:tblGrid>
                <a:gridCol w="2076450">
                  <a:extLst>
                    <a:ext uri="{9D8B030D-6E8A-4147-A177-3AD203B41FA5}">
                      <a16:colId xmlns:a16="http://schemas.microsoft.com/office/drawing/2014/main" val="1906818022"/>
                    </a:ext>
                  </a:extLst>
                </a:gridCol>
                <a:gridCol w="2076450">
                  <a:extLst>
                    <a:ext uri="{9D8B030D-6E8A-4147-A177-3AD203B41FA5}">
                      <a16:colId xmlns:a16="http://schemas.microsoft.com/office/drawing/2014/main" val="2841566945"/>
                    </a:ext>
                  </a:extLst>
                </a:gridCol>
                <a:gridCol w="2076450">
                  <a:extLst>
                    <a:ext uri="{9D8B030D-6E8A-4147-A177-3AD203B41FA5}">
                      <a16:colId xmlns:a16="http://schemas.microsoft.com/office/drawing/2014/main" val="270061143"/>
                    </a:ext>
                  </a:extLst>
                </a:gridCol>
                <a:gridCol w="2076450">
                  <a:extLst>
                    <a:ext uri="{9D8B030D-6E8A-4147-A177-3AD203B41FA5}">
                      <a16:colId xmlns:a16="http://schemas.microsoft.com/office/drawing/2014/main" val="2473382788"/>
                    </a:ext>
                  </a:extLst>
                </a:gridCol>
              </a:tblGrid>
              <a:tr h="338787">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Treatment</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Control</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p-value</a:t>
                      </a:r>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945082125"/>
                  </a:ext>
                </a:extLst>
              </a:tr>
              <a:tr h="182618">
                <a:tc>
                  <a:txBody>
                    <a:bodyPr/>
                    <a:lstStyle/>
                    <a:p>
                      <a:pPr algn="l" fontAlgn="b"/>
                      <a:r>
                        <a:rPr lang="en-US" sz="1600" u="none" strike="noStrike">
                          <a:effectLst/>
                        </a:rPr>
                        <a:t>Age</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30.5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29.8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0.352</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105567083"/>
                  </a:ext>
                </a:extLst>
              </a:tr>
              <a:tr h="182618">
                <a:tc>
                  <a:txBody>
                    <a:bodyPr/>
                    <a:lstStyle/>
                    <a:p>
                      <a:pPr algn="l" fontAlgn="b"/>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(2.1)</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012056834"/>
                  </a:ext>
                </a:extLst>
              </a:tr>
              <a:tr h="182618">
                <a:tc>
                  <a:txBody>
                    <a:bodyPr/>
                    <a:lstStyle/>
                    <a:p>
                      <a:pPr algn="l" fontAlgn="b"/>
                      <a:r>
                        <a:rPr lang="en-US" sz="1600" u="none" strike="noStrike">
                          <a:effectLst/>
                        </a:rPr>
                        <a:t>Income</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50000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47000</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0.139</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967576362"/>
                  </a:ext>
                </a:extLst>
              </a:tr>
              <a:tr h="182618">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(5000)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(4800)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825933316"/>
                  </a:ext>
                </a:extLst>
              </a:tr>
              <a:tr h="182618">
                <a:tc>
                  <a:txBody>
                    <a:bodyPr/>
                    <a:lstStyle/>
                    <a:p>
                      <a:pPr algn="l" fontAlgn="b"/>
                      <a:r>
                        <a:rPr lang="en-US" sz="1600" u="none" strike="noStrike">
                          <a:effectLst/>
                        </a:rPr>
                        <a:t>Education</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14.2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14.5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0.421</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167139408"/>
                  </a:ext>
                </a:extLst>
              </a:tr>
              <a:tr h="182618">
                <a:tc>
                  <a:txBody>
                    <a:bodyPr/>
                    <a:lstStyle/>
                    <a:p>
                      <a:pPr algn="l" fontAlgn="b"/>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(1.3)</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(1.2)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367230785"/>
                  </a:ext>
                </a:extLst>
              </a:tr>
              <a:tr h="505032">
                <a:tc>
                  <a:txBody>
                    <a:bodyPr/>
                    <a:lstStyle/>
                    <a:p>
                      <a:pPr algn="l" fontAlgn="b"/>
                      <a:r>
                        <a:rPr lang="en-US" sz="1600" b="1" u="none" strike="noStrike" dirty="0">
                          <a:effectLst/>
                        </a:rPr>
                        <a:t>Gender (1=Female)</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0.39</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0.52</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0.028</a:t>
                      </a:r>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827129639"/>
                  </a:ext>
                </a:extLst>
              </a:tr>
              <a:tr h="178640">
                <a:tc>
                  <a:txBody>
                    <a:bodyPr/>
                    <a:lstStyle/>
                    <a:p>
                      <a:pPr algn="l" fontAlgn="b"/>
                      <a:endParaRPr lang="en-US" sz="1600" b="1"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(0.15)</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(0.13)</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412592187"/>
                  </a:ext>
                </a:extLst>
              </a:tr>
              <a:tr h="505032">
                <a:tc>
                  <a:txBody>
                    <a:bodyPr/>
                    <a:lstStyle/>
                    <a:p>
                      <a:pPr algn="l" fontAlgn="b"/>
                      <a:r>
                        <a:rPr lang="en-US" sz="1600" u="none" strike="noStrike" dirty="0">
                          <a:effectLst/>
                        </a:rPr>
                        <a:t>Marital Status (1=Single)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0.6</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0.7</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0.215</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887587617"/>
                  </a:ext>
                </a:extLst>
              </a:tr>
              <a:tr h="182618">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6310351"/>
                  </a:ext>
                </a:extLst>
              </a:tr>
              <a:tr h="505032">
                <a:tc>
                  <a:txBody>
                    <a:bodyPr/>
                    <a:lstStyle/>
                    <a:p>
                      <a:pPr algn="l" fontAlgn="b"/>
                      <a:r>
                        <a:rPr lang="en-US" sz="1600" b="1" u="none" strike="noStrike" dirty="0">
                          <a:effectLst/>
                        </a:rPr>
                        <a:t>Ethnicity (1=Non-White)</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a:effectLst/>
                        </a:rPr>
                        <a:t>0.2</a:t>
                      </a:r>
                      <a:endParaRPr lang="en-US" sz="1600" b="1"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a:effectLst/>
                        </a:rPr>
                        <a:t>0.3</a:t>
                      </a:r>
                      <a:endParaRPr lang="en-US" sz="1600" b="1"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a:effectLst/>
                        </a:rPr>
                        <a:t>0.041</a:t>
                      </a:r>
                      <a:endParaRPr lang="en-US" sz="1600" b="1"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450485827"/>
                  </a:ext>
                </a:extLst>
              </a:tr>
              <a:tr h="182618">
                <a:tc>
                  <a:txBody>
                    <a:bodyPr/>
                    <a:lstStyle/>
                    <a:p>
                      <a:pPr algn="l" fontAlgn="b"/>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99606358"/>
                  </a:ext>
                </a:extLst>
              </a:tr>
              <a:tr h="671277">
                <a:tc>
                  <a:txBody>
                    <a:bodyPr/>
                    <a:lstStyle/>
                    <a:p>
                      <a:pPr algn="l" fontAlgn="b"/>
                      <a:r>
                        <a:rPr lang="en-US" sz="1600" u="none" strike="noStrike" dirty="0">
                          <a:effectLst/>
                        </a:rPr>
                        <a:t>Employment (1=Employed)</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0.7</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0.632</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224102191"/>
                  </a:ext>
                </a:extLst>
              </a:tr>
              <a:tr h="182618">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856156767"/>
                  </a:ext>
                </a:extLst>
              </a:tr>
            </a:tbl>
          </a:graphicData>
        </a:graphic>
      </p:graphicFrame>
    </p:spTree>
    <p:extLst>
      <p:ext uri="{BB962C8B-B14F-4D97-AF65-F5344CB8AC3E}">
        <p14:creationId xmlns:p14="http://schemas.microsoft.com/office/powerpoint/2010/main" val="26432106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Standard Errors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dirty="0"/>
                  <a:t>We want something that communicates the </a:t>
                </a:r>
                <a:r>
                  <a:rPr lang="en-US" sz="2400" b="1" dirty="0"/>
                  <a:t>precision </a:t>
                </a:r>
                <a:r>
                  <a:rPr lang="en-US" sz="2400" dirty="0"/>
                  <a:t>of our estimator</a:t>
                </a:r>
              </a:p>
              <a:p>
                <a:pPr marL="0" indent="0">
                  <a:buNone/>
                </a:pPr>
                <a:endParaRPr lang="en-US" sz="2400" dirty="0"/>
              </a:p>
              <a:p>
                <a:pPr marL="0" indent="0">
                  <a:buNone/>
                </a:pPr>
                <a:endParaRPr lang="en-US" sz="2400" dirty="0"/>
              </a:p>
              <a:p>
                <a:pPr marL="0" indent="0">
                  <a:buNone/>
                </a:pPr>
                <a:endParaRPr lang="en-US" sz="2400" dirty="0"/>
              </a:p>
              <a:p>
                <a:r>
                  <a:rPr lang="en-US" sz="2400" dirty="0"/>
                  <a:t>Requires us to </a:t>
                </a:r>
                <a:r>
                  <a:rPr lang="en-US" sz="2400" b="1" dirty="0"/>
                  <a:t>model </a:t>
                </a:r>
                <a:r>
                  <a:rPr lang="en-US" sz="2400" dirty="0"/>
                  <a:t>the sampling distribution of an estimator (tells us how to get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𝜃</m:t>
                        </m:r>
                      </m:e>
                    </m:d>
                  </m:oMath>
                </a14:m>
                <a:r>
                  <a:rPr lang="en-US" sz="2400" dirty="0"/>
                  <a:t>.</a:t>
                </a:r>
              </a:p>
              <a:p>
                <a:r>
                  <a:rPr lang="en-US" sz="2400" dirty="0"/>
                  <a:t>For example, we often care about the </a:t>
                </a:r>
                <a:r>
                  <a:rPr lang="en-US" sz="2400" b="1" u="sng" dirty="0">
                    <a:solidFill>
                      <a:schemeClr val="accent5">
                        <a:lumMod val="75000"/>
                      </a:schemeClr>
                    </a:solidFill>
                  </a:rPr>
                  <a:t>standard error of the mean: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𝑆𝐸𝑀</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𝜎</m:t>
                          </m:r>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𝑛</m:t>
                              </m:r>
                            </m:e>
                          </m:rad>
                        </m:den>
                      </m:f>
                    </m:oMath>
                  </m:oMathPara>
                </a14:m>
                <a:endParaRPr lang="en-US" sz="2400" dirty="0"/>
              </a:p>
              <a:p>
                <a:pPr marL="0" indent="0">
                  <a:buNone/>
                </a:pPr>
                <a:endParaRPr lang="en-US" sz="2400" dirty="0"/>
              </a:p>
            </p:txBody>
          </p:sp>
        </mc:Choice>
        <mc:Fallback xmlns="">
          <p:sp>
            <p:nvSpPr>
              <p:cNvPr id="10" name="Content Placeholder 3">
                <a:extLst>
                  <a:ext uri="{FF2B5EF4-FFF2-40B4-BE49-F238E27FC236}">
                    <a16:creationId xmlns:a16="http://schemas.microsoft.com/office/drawing/2014/main" id="{27FC24B6-9718-6D60-4073-DA5543D46569}"/>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909" t="-1285" r="-1576"/>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0F4CFC8-95DE-567A-0C92-895B950E297A}"/>
              </a:ext>
            </a:extLst>
          </p:cNvPr>
          <p:cNvPicPr>
            <a:picLocks noChangeAspect="1"/>
          </p:cNvPicPr>
          <p:nvPr/>
        </p:nvPicPr>
        <p:blipFill>
          <a:blip r:embed="rId4"/>
          <a:stretch>
            <a:fillRect/>
          </a:stretch>
        </p:blipFill>
        <p:spPr>
          <a:xfrm>
            <a:off x="4737030" y="1485831"/>
            <a:ext cx="2717940" cy="1333569"/>
          </a:xfrm>
          <a:prstGeom prst="rect">
            <a:avLst/>
          </a:prstGeom>
        </p:spPr>
      </p:pic>
    </p:spTree>
    <p:extLst>
      <p:ext uri="{BB962C8B-B14F-4D97-AF65-F5344CB8AC3E}">
        <p14:creationId xmlns:p14="http://schemas.microsoft.com/office/powerpoint/2010/main" val="41815020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D40E2CA-5E62-74A9-3934-1B785AA88BF4}"/>
              </a:ext>
            </a:extLst>
          </p:cNvPr>
          <p:cNvSpPr txBox="1"/>
          <p:nvPr/>
        </p:nvSpPr>
        <p:spPr>
          <a:xfrm>
            <a:off x="7162800" y="4318337"/>
            <a:ext cx="3352800" cy="1015663"/>
          </a:xfrm>
          <a:prstGeom prst="rect">
            <a:avLst/>
          </a:prstGeom>
          <a:solidFill>
            <a:schemeClr val="accent5">
              <a:lumMod val="60000"/>
              <a:lumOff val="40000"/>
            </a:schemeClr>
          </a:solidFill>
        </p:spPr>
        <p:txBody>
          <a:bodyPr wrap="square" rtlCol="0">
            <a:spAutoFit/>
          </a:bodyPr>
          <a:lstStyle/>
          <a:p>
            <a:endParaRPr lang="en-US" dirty="0"/>
          </a:p>
          <a:p>
            <a:endParaRPr lang="en-US" dirty="0"/>
          </a:p>
          <a:p>
            <a:r>
              <a:rPr lang="en-US" sz="2400" b="1" u="sng" dirty="0"/>
              <a:t>Standard errors!</a:t>
            </a:r>
          </a:p>
        </p:txBody>
      </p:sp>
      <p:sp>
        <p:nvSpPr>
          <p:cNvPr id="2" name="Title 1"/>
          <p:cNvSpPr>
            <a:spLocks noGrp="1"/>
          </p:cNvSpPr>
          <p:nvPr>
            <p:ph type="title"/>
          </p:nvPr>
        </p:nvSpPr>
        <p:spPr>
          <a:xfrm>
            <a:off x="609600" y="337392"/>
            <a:ext cx="10515600" cy="624840"/>
          </a:xfrm>
        </p:spPr>
        <p:txBody>
          <a:bodyPr>
            <a:normAutofit fontScale="90000"/>
          </a:bodyPr>
          <a:lstStyle/>
          <a:p>
            <a:r>
              <a:rPr lang="en-US" dirty="0">
                <a:cs typeface="Times New Roman" panose="02020603050405020304" pitchFamily="18" charset="0"/>
              </a:rPr>
              <a:t>CLT + Standard Errors = Standardizing Variables</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615136A-08D1-5B63-E381-B05D6572CE37}"/>
              </a:ext>
            </a:extLst>
          </p:cNvPr>
          <p:cNvPicPr>
            <a:picLocks noChangeAspect="1"/>
          </p:cNvPicPr>
          <p:nvPr/>
        </p:nvPicPr>
        <p:blipFill>
          <a:blip r:embed="rId3"/>
          <a:stretch>
            <a:fillRect/>
          </a:stretch>
        </p:blipFill>
        <p:spPr>
          <a:xfrm>
            <a:off x="990599" y="1219200"/>
            <a:ext cx="7713267" cy="35052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CE314F0A-56C4-CF0B-8D43-5923FB0A34CE}"/>
                  </a:ext>
                </a:extLst>
              </p14:cNvPr>
              <p14:cNvContentPartPr/>
              <p14:nvPr/>
            </p14:nvContentPartPr>
            <p14:xfrm>
              <a:off x="7011137" y="4038348"/>
              <a:ext cx="1345680" cy="384480"/>
            </p14:xfrm>
          </p:contentPart>
        </mc:Choice>
        <mc:Fallback xmlns="">
          <p:pic>
            <p:nvPicPr>
              <p:cNvPr id="9" name="Ink 8">
                <a:extLst>
                  <a:ext uri="{FF2B5EF4-FFF2-40B4-BE49-F238E27FC236}">
                    <a16:creationId xmlns:a16="http://schemas.microsoft.com/office/drawing/2014/main" id="{CE314F0A-56C4-CF0B-8D43-5923FB0A34CE}"/>
                  </a:ext>
                </a:extLst>
              </p:cNvPr>
              <p:cNvPicPr/>
              <p:nvPr/>
            </p:nvPicPr>
            <p:blipFill>
              <a:blip r:embed="rId5"/>
              <a:stretch>
                <a:fillRect/>
              </a:stretch>
            </p:blipFill>
            <p:spPr>
              <a:xfrm>
                <a:off x="6957497" y="3930708"/>
                <a:ext cx="1453320" cy="600120"/>
              </a:xfrm>
              <a:prstGeom prst="rect">
                <a:avLst/>
              </a:prstGeom>
            </p:spPr>
          </p:pic>
        </mc:Fallback>
      </mc:AlternateContent>
    </p:spTree>
    <p:extLst>
      <p:ext uri="{BB962C8B-B14F-4D97-AF65-F5344CB8AC3E}">
        <p14:creationId xmlns:p14="http://schemas.microsoft.com/office/powerpoint/2010/main" val="1554043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Plotting Uncertainty: More Data Viz</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908ED57-6186-8507-9EFA-9DA06D49E748}"/>
              </a:ext>
            </a:extLst>
          </p:cNvPr>
          <p:cNvSpPr>
            <a:spLocks noGrp="1"/>
          </p:cNvSpPr>
          <p:nvPr>
            <p:ph idx="1"/>
          </p:nvPr>
        </p:nvSpPr>
        <p:spPr>
          <a:xfrm>
            <a:off x="685800" y="1066800"/>
            <a:ext cx="9171432" cy="5113337"/>
          </a:xfrm>
        </p:spPr>
        <p:txBody>
          <a:bodyPr>
            <a:normAutofit/>
          </a:bodyPr>
          <a:lstStyle/>
          <a:p>
            <a:pPr marL="0" indent="0">
              <a:buNone/>
            </a:pPr>
            <a:r>
              <a:rPr lang="en-US" sz="2400" dirty="0"/>
              <a:t>When is it useful to plot error bars? </a:t>
            </a:r>
          </a:p>
          <a:p>
            <a:pPr marL="457200" indent="-457200">
              <a:buFont typeface="+mj-lt"/>
              <a:buAutoNum type="arabicPeriod"/>
            </a:pPr>
            <a:r>
              <a:rPr lang="en-US" sz="2400" dirty="0"/>
              <a:t>Show time series with effect that seems large when you zoom in, small when you set y-axis to 0. </a:t>
            </a:r>
          </a:p>
          <a:p>
            <a:pPr marL="457200" indent="-457200">
              <a:buFont typeface="+mj-lt"/>
              <a:buAutoNum type="arabicPeriod"/>
            </a:pPr>
            <a:r>
              <a:rPr lang="en-US" sz="2400" dirty="0"/>
              <a:t>What about error bars when it looks significant? </a:t>
            </a:r>
          </a:p>
          <a:p>
            <a:pPr marL="457200" indent="-457200">
              <a:buFont typeface="+mj-lt"/>
              <a:buAutoNum type="arabicPeriod"/>
            </a:pPr>
            <a:r>
              <a:rPr lang="en-US" sz="2400" dirty="0"/>
              <a:t>What about if error bars when it doesn’t look significant? (but there is a consistent trend pre/post)?</a:t>
            </a:r>
          </a:p>
          <a:p>
            <a:pPr marL="457200" indent="-457200">
              <a:buFont typeface="+mj-lt"/>
              <a:buAutoNum type="arabicPeriod"/>
            </a:pPr>
            <a:r>
              <a:rPr lang="en-US" sz="2400" dirty="0"/>
              <a:t>What about tradeoff between showing SD and SE? </a:t>
            </a:r>
          </a:p>
          <a:p>
            <a:pPr lvl="1"/>
            <a:r>
              <a:rPr lang="en-US" sz="2200" dirty="0"/>
              <a:t>Show the option of showing (</a:t>
            </a:r>
            <a:r>
              <a:rPr lang="en-US" sz="2200" dirty="0" err="1"/>
              <a:t>i</a:t>
            </a:r>
            <a:r>
              <a:rPr lang="en-US" sz="2200" dirty="0"/>
              <a:t>) mean + SD, (ii) mean + SE, (iii) mean + 95% CI, (iv) median + quartiles</a:t>
            </a:r>
          </a:p>
          <a:p>
            <a:pPr marL="457200" indent="-457200">
              <a:buFont typeface="+mj-lt"/>
              <a:buAutoNum type="arabicPeriod"/>
            </a:pPr>
            <a:r>
              <a:rPr lang="en-US" sz="2400" dirty="0"/>
              <a:t>How should you format errors? (Really up to you)</a:t>
            </a:r>
          </a:p>
        </p:txBody>
      </p:sp>
      <p:pic>
        <p:nvPicPr>
          <p:cNvPr id="3" name="Picture 2" descr="RStudio - RStudio">
            <a:extLst>
              <a:ext uri="{FF2B5EF4-FFF2-40B4-BE49-F238E27FC236}">
                <a16:creationId xmlns:a16="http://schemas.microsoft.com/office/drawing/2014/main" id="{1F2B1566-9864-3B33-E82E-6C5E13744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906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Some Cautions about the Standard Error</a:t>
            </a:r>
            <a:endParaRPr lang="en-US" dirty="0">
              <a:latin typeface="Times New Roman" panose="02020603050405020304" pitchFamily="18" charset="0"/>
              <a:cs typeface="Times New Roman" panose="02020603050405020304" pitchFamily="18" charset="0"/>
            </a:endParaRPr>
          </a:p>
        </p:txBody>
      </p:sp>
      <p:sp>
        <p:nvSpPr>
          <p:cNvPr id="3" name="Content Placeholder 3">
            <a:extLst>
              <a:ext uri="{FF2B5EF4-FFF2-40B4-BE49-F238E27FC236}">
                <a16:creationId xmlns:a16="http://schemas.microsoft.com/office/drawing/2014/main" id="{CFACFACF-2347-0895-4B01-78BBB5801331}"/>
              </a:ext>
            </a:extLst>
          </p:cNvPr>
          <p:cNvSpPr>
            <a:spLocks noGrp="1"/>
          </p:cNvSpPr>
          <p:nvPr>
            <p:ph idx="1"/>
          </p:nvPr>
        </p:nvSpPr>
        <p:spPr>
          <a:xfrm>
            <a:off x="762000" y="962232"/>
            <a:ext cx="10058400" cy="5217905"/>
          </a:xfrm>
        </p:spPr>
        <p:txBody>
          <a:bodyPr>
            <a:normAutofit/>
          </a:bodyPr>
          <a:lstStyle/>
          <a:p>
            <a:pPr marL="0" indent="0">
              <a:buNone/>
            </a:pPr>
            <a:r>
              <a:rPr lang="en-US" sz="2400" dirty="0"/>
              <a:t>Some common misconceptions: </a:t>
            </a:r>
          </a:p>
          <a:p>
            <a:r>
              <a:rPr lang="en-US" sz="2400" b="1" dirty="0"/>
              <a:t>Myth: </a:t>
            </a:r>
            <a:r>
              <a:rPr lang="en-US" sz="2400" dirty="0"/>
              <a:t>Small standard errors indicate less variability among data</a:t>
            </a:r>
          </a:p>
          <a:p>
            <a:pPr lvl="1"/>
            <a:r>
              <a:rPr lang="en-US" sz="2200" b="1" dirty="0"/>
              <a:t>Fact: </a:t>
            </a:r>
            <a:r>
              <a:rPr lang="en-US" sz="2200" dirty="0"/>
              <a:t>With a large enough sample size, your standard errors necessarily decrease. In the age of big data, don’t mistake small SEs for no variation in data!</a:t>
            </a:r>
          </a:p>
          <a:p>
            <a:pPr lvl="1"/>
            <a:r>
              <a:rPr lang="en-US" sz="2200" b="1" dirty="0"/>
              <a:t>Fact:</a:t>
            </a:r>
            <a:r>
              <a:rPr lang="en-US" sz="2200" dirty="0"/>
              <a:t> The SE quantifies how well you have estimated the population mean</a:t>
            </a:r>
          </a:p>
          <a:p>
            <a:r>
              <a:rPr lang="en-US" sz="2400" b="1" dirty="0"/>
              <a:t>Myth: </a:t>
            </a:r>
            <a:r>
              <a:rPr lang="en-US" sz="2400" dirty="0"/>
              <a:t>If two means have SE’s that don’t overlap, then means are significantly different.</a:t>
            </a:r>
            <a:endParaRPr lang="en-US" sz="2400" b="1" dirty="0"/>
          </a:p>
          <a:p>
            <a:pPr lvl="1"/>
            <a:r>
              <a:rPr lang="en-US" sz="2200" b="1" dirty="0"/>
              <a:t>Fact: </a:t>
            </a:r>
            <a:r>
              <a:rPr lang="en-US" sz="2200" dirty="0"/>
              <a:t>Just run the test! There are lots of cases where this isn’t true. </a:t>
            </a:r>
          </a:p>
          <a:p>
            <a:r>
              <a:rPr lang="en-US" sz="2400" b="1" dirty="0"/>
              <a:t>Myth: </a:t>
            </a:r>
            <a:r>
              <a:rPr lang="en-US" sz="2400" dirty="0"/>
              <a:t>Measurement error affects the SE</a:t>
            </a:r>
          </a:p>
          <a:p>
            <a:pPr lvl="1"/>
            <a:r>
              <a:rPr lang="en-US" sz="2200" b="1" dirty="0"/>
              <a:t>Fact: </a:t>
            </a:r>
            <a:r>
              <a:rPr lang="en-US" sz="2200" dirty="0"/>
              <a:t>Not if the measurement error is consistent! Since the SE is for the distribution of sample means, if all the sample means are affected in the same way, the SE won’t change. Watch out for this! 	</a:t>
            </a:r>
            <a:endParaRPr lang="en-US" sz="2200" b="1" dirty="0"/>
          </a:p>
        </p:txBody>
      </p:sp>
    </p:spTree>
    <p:extLst>
      <p:ext uri="{BB962C8B-B14F-4D97-AF65-F5344CB8AC3E}">
        <p14:creationId xmlns:p14="http://schemas.microsoft.com/office/powerpoint/2010/main" val="1262999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2EF462-FB17-A276-ABD8-8BF211380803}"/>
              </a:ext>
            </a:extLst>
          </p:cNvPr>
          <p:cNvPicPr>
            <a:picLocks noChangeAspect="1"/>
          </p:cNvPicPr>
          <p:nvPr/>
        </p:nvPicPr>
        <p:blipFill>
          <a:blip r:embed="rId3"/>
          <a:stretch>
            <a:fillRect/>
          </a:stretch>
        </p:blipFill>
        <p:spPr>
          <a:xfrm>
            <a:off x="457200" y="5667420"/>
            <a:ext cx="7010400" cy="1439220"/>
          </a:xfrm>
          <a:prstGeom prst="rect">
            <a:avLst/>
          </a:prstGeom>
        </p:spPr>
      </p:pic>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How much do your variables move together?</a:t>
            </a:r>
          </a:p>
        </p:txBody>
      </p:sp>
      <p:sp>
        <p:nvSpPr>
          <p:cNvPr id="3" name="Content Placeholder 2"/>
          <p:cNvSpPr>
            <a:spLocks noGrp="1"/>
          </p:cNvSpPr>
          <p:nvPr>
            <p:ph idx="1"/>
          </p:nvPr>
        </p:nvSpPr>
        <p:spPr>
          <a:xfrm>
            <a:off x="609600" y="1066801"/>
            <a:ext cx="10515600" cy="5141388"/>
          </a:xfrm>
        </p:spPr>
        <p:txBody>
          <a:bodyPr>
            <a:noAutofit/>
          </a:bodyPr>
          <a:lstStyle/>
          <a:p>
            <a:pPr marL="0" indent="0">
              <a:buNone/>
            </a:pPr>
            <a:r>
              <a:rPr lang="en-US" sz="2400" dirty="0">
                <a:cs typeface="Times New Roman" panose="02020603050405020304" pitchFamily="18" charset="0"/>
              </a:rPr>
              <a:t>Just as we calculate variance, we can also measure the way two variables </a:t>
            </a:r>
            <a:r>
              <a:rPr lang="en-US" sz="2400" b="1" dirty="0">
                <a:cs typeface="Times New Roman" panose="02020603050405020304" pitchFamily="18" charset="0"/>
              </a:rPr>
              <a:t>co-move</a:t>
            </a:r>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B7B3CB10-A79E-020B-810F-8F7B008D9E0A}"/>
              </a:ext>
            </a:extLst>
          </p:cNvPr>
          <p:cNvPicPr>
            <a:picLocks noChangeAspect="1"/>
          </p:cNvPicPr>
          <p:nvPr/>
        </p:nvPicPr>
        <p:blipFill>
          <a:blip r:embed="rId4"/>
          <a:stretch>
            <a:fillRect/>
          </a:stretch>
        </p:blipFill>
        <p:spPr>
          <a:xfrm>
            <a:off x="609600" y="1919825"/>
            <a:ext cx="4800600" cy="3614181"/>
          </a:xfrm>
          <a:prstGeom prst="rect">
            <a:avLst/>
          </a:prstGeom>
        </p:spPr>
      </p:pic>
    </p:spTree>
    <p:extLst>
      <p:ext uri="{BB962C8B-B14F-4D97-AF65-F5344CB8AC3E}">
        <p14:creationId xmlns:p14="http://schemas.microsoft.com/office/powerpoint/2010/main" val="2720685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Tree>
    <p:extLst>
      <p:ext uri="{BB962C8B-B14F-4D97-AF65-F5344CB8AC3E}">
        <p14:creationId xmlns:p14="http://schemas.microsoft.com/office/powerpoint/2010/main" val="32249241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2667001" cy="1200329"/>
          </a:xfrm>
          <a:prstGeom prst="rect">
            <a:avLst/>
          </a:prstGeom>
          <a:solidFill>
            <a:schemeClr val="accent5">
              <a:lumMod val="75000"/>
            </a:schemeClr>
          </a:solidFill>
        </p:spPr>
        <p:txBody>
          <a:bodyPr wrap="square" rtlCol="0">
            <a:spAutoFit/>
          </a:bodyPr>
          <a:lstStyle/>
          <a:p>
            <a:r>
              <a:rPr lang="en-US" sz="2400" b="1" dirty="0">
                <a:solidFill>
                  <a:schemeClr val="bg1"/>
                </a:solidFill>
              </a:rPr>
              <a:t>What we typically (want to) work with</a:t>
            </a:r>
          </a:p>
        </p:txBody>
      </p:sp>
      <p:cxnSp>
        <p:nvCxnSpPr>
          <p:cNvPr id="6" name="Straight Arrow Connector 5">
            <a:extLst>
              <a:ext uri="{FF2B5EF4-FFF2-40B4-BE49-F238E27FC236}">
                <a16:creationId xmlns:a16="http://schemas.microsoft.com/office/drawing/2014/main" id="{439EE019-30E9-0712-56FD-20CFFB6FA31A}"/>
              </a:ext>
            </a:extLst>
          </p:cNvPr>
          <p:cNvCxnSpPr/>
          <p:nvPr/>
        </p:nvCxnSpPr>
        <p:spPr>
          <a:xfrm flipH="1">
            <a:off x="1905000" y="3886200"/>
            <a:ext cx="152400" cy="8382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20124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2667001" cy="1200329"/>
          </a:xfrm>
          <a:prstGeom prst="rect">
            <a:avLst/>
          </a:prstGeom>
          <a:solidFill>
            <a:schemeClr val="accent5">
              <a:lumMod val="75000"/>
            </a:schemeClr>
          </a:solidFill>
        </p:spPr>
        <p:txBody>
          <a:bodyPr wrap="square" rtlCol="0">
            <a:spAutoFit/>
          </a:bodyPr>
          <a:lstStyle/>
          <a:p>
            <a:r>
              <a:rPr lang="en-US" sz="2400" b="1" dirty="0">
                <a:solidFill>
                  <a:schemeClr val="bg1"/>
                </a:solidFill>
              </a:rPr>
              <a:t>Based on a pattern (every 3</a:t>
            </a:r>
            <a:r>
              <a:rPr lang="en-US" sz="2400" b="1" baseline="30000" dirty="0">
                <a:solidFill>
                  <a:schemeClr val="bg1"/>
                </a:solidFill>
              </a:rPr>
              <a:t>rd</a:t>
            </a:r>
            <a:r>
              <a:rPr lang="en-US" sz="2400" b="1" dirty="0">
                <a:solidFill>
                  <a:schemeClr val="bg1"/>
                </a:solidFill>
              </a:rPr>
              <a:t> participant)</a:t>
            </a:r>
          </a:p>
        </p:txBody>
      </p:sp>
      <p:cxnSp>
        <p:nvCxnSpPr>
          <p:cNvPr id="6" name="Straight Arrow Connector 5">
            <a:extLst>
              <a:ext uri="{FF2B5EF4-FFF2-40B4-BE49-F238E27FC236}">
                <a16:creationId xmlns:a16="http://schemas.microsoft.com/office/drawing/2014/main" id="{439EE019-30E9-0712-56FD-20CFFB6FA31A}"/>
              </a:ext>
            </a:extLst>
          </p:cNvPr>
          <p:cNvCxnSpPr>
            <a:cxnSpLocks/>
          </p:cNvCxnSpPr>
          <p:nvPr/>
        </p:nvCxnSpPr>
        <p:spPr>
          <a:xfrm>
            <a:off x="2057400" y="3886200"/>
            <a:ext cx="2133600" cy="6858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614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2667001" cy="1200329"/>
          </a:xfrm>
          <a:prstGeom prst="rect">
            <a:avLst/>
          </a:prstGeom>
          <a:solidFill>
            <a:schemeClr val="accent5">
              <a:lumMod val="75000"/>
            </a:schemeClr>
          </a:solidFill>
        </p:spPr>
        <p:txBody>
          <a:bodyPr wrap="square" rtlCol="0">
            <a:spAutoFit/>
          </a:bodyPr>
          <a:lstStyle/>
          <a:p>
            <a:r>
              <a:rPr lang="en-US" sz="2400" b="1" dirty="0">
                <a:solidFill>
                  <a:schemeClr val="bg1"/>
                </a:solidFill>
              </a:rPr>
              <a:t>SRS within groups that are pre-specified</a:t>
            </a:r>
          </a:p>
        </p:txBody>
      </p:sp>
      <p:cxnSp>
        <p:nvCxnSpPr>
          <p:cNvPr id="6" name="Straight Arrow Connector 5">
            <a:extLst>
              <a:ext uri="{FF2B5EF4-FFF2-40B4-BE49-F238E27FC236}">
                <a16:creationId xmlns:a16="http://schemas.microsoft.com/office/drawing/2014/main" id="{439EE019-30E9-0712-56FD-20CFFB6FA31A}"/>
              </a:ext>
            </a:extLst>
          </p:cNvPr>
          <p:cNvCxnSpPr>
            <a:cxnSpLocks/>
          </p:cNvCxnSpPr>
          <p:nvPr/>
        </p:nvCxnSpPr>
        <p:spPr>
          <a:xfrm>
            <a:off x="2057400" y="3886200"/>
            <a:ext cx="4648200" cy="13716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944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3281791" cy="1569660"/>
          </a:xfrm>
          <a:prstGeom prst="rect">
            <a:avLst/>
          </a:prstGeom>
          <a:solidFill>
            <a:schemeClr val="accent5">
              <a:lumMod val="75000"/>
            </a:schemeClr>
          </a:solidFill>
        </p:spPr>
        <p:txBody>
          <a:bodyPr wrap="square" rtlCol="0">
            <a:spAutoFit/>
          </a:bodyPr>
          <a:lstStyle/>
          <a:p>
            <a:r>
              <a:rPr lang="en-US" sz="2400" b="1" dirty="0">
                <a:solidFill>
                  <a:schemeClr val="bg1"/>
                </a:solidFill>
              </a:rPr>
              <a:t>SRS within *mixed* groups that are pre-specified</a:t>
            </a:r>
          </a:p>
        </p:txBody>
      </p:sp>
      <p:cxnSp>
        <p:nvCxnSpPr>
          <p:cNvPr id="6" name="Straight Arrow Connector 5">
            <a:extLst>
              <a:ext uri="{FF2B5EF4-FFF2-40B4-BE49-F238E27FC236}">
                <a16:creationId xmlns:a16="http://schemas.microsoft.com/office/drawing/2014/main" id="{439EE019-30E9-0712-56FD-20CFFB6FA31A}"/>
              </a:ext>
            </a:extLst>
          </p:cNvPr>
          <p:cNvCxnSpPr>
            <a:cxnSpLocks/>
          </p:cNvCxnSpPr>
          <p:nvPr/>
        </p:nvCxnSpPr>
        <p:spPr>
          <a:xfrm>
            <a:off x="2057400" y="3886200"/>
            <a:ext cx="6858000" cy="15240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4706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4B21F4A-C035-2103-48BF-3D33B1BBD4D8}"/>
              </a:ext>
            </a:extLst>
          </p:cNvPr>
          <p:cNvSpPr txBox="1"/>
          <p:nvPr/>
        </p:nvSpPr>
        <p:spPr>
          <a:xfrm>
            <a:off x="756809" y="962232"/>
            <a:ext cx="10063591" cy="1200329"/>
          </a:xfrm>
          <a:prstGeom prst="rect">
            <a:avLst/>
          </a:prstGeom>
          <a:noFill/>
        </p:spPr>
        <p:txBody>
          <a:bodyPr wrap="square" rtlCol="0">
            <a:spAutoFit/>
          </a:bodyPr>
          <a:lstStyle/>
          <a:p>
            <a:r>
              <a:rPr lang="en-US" sz="2400" dirty="0">
                <a:latin typeface="Aptos" panose="020B0004020202020204" pitchFamily="34" charset="0"/>
              </a:rPr>
              <a:t>Standard errors can deal with any type of probability sample (with some reweighting) </a:t>
            </a:r>
          </a:p>
          <a:p>
            <a:pPr marL="285750" indent="-285750">
              <a:buFont typeface="Arial" panose="020B0604020202020204" pitchFamily="34" charset="0"/>
              <a:buChar char="•"/>
            </a:pPr>
            <a:r>
              <a:rPr lang="en-US" sz="2400" dirty="0">
                <a:latin typeface="Aptos" panose="020B0004020202020204" pitchFamily="34" charset="0"/>
              </a:rPr>
              <a:t>What can’t it deal with?</a:t>
            </a:r>
          </a:p>
        </p:txBody>
      </p:sp>
    </p:spTree>
    <p:extLst>
      <p:ext uri="{BB962C8B-B14F-4D97-AF65-F5344CB8AC3E}">
        <p14:creationId xmlns:p14="http://schemas.microsoft.com/office/powerpoint/2010/main" val="6544352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4B21F4A-C035-2103-48BF-3D33B1BBD4D8}"/>
              </a:ext>
            </a:extLst>
          </p:cNvPr>
          <p:cNvSpPr txBox="1"/>
          <p:nvPr/>
        </p:nvSpPr>
        <p:spPr>
          <a:xfrm>
            <a:off x="756809" y="962232"/>
            <a:ext cx="10063591" cy="1200329"/>
          </a:xfrm>
          <a:prstGeom prst="rect">
            <a:avLst/>
          </a:prstGeom>
          <a:noFill/>
        </p:spPr>
        <p:txBody>
          <a:bodyPr wrap="square" rtlCol="0">
            <a:spAutoFit/>
          </a:bodyPr>
          <a:lstStyle/>
          <a:p>
            <a:r>
              <a:rPr lang="en-US" sz="2400" dirty="0">
                <a:latin typeface="Aptos" panose="020B0004020202020204" pitchFamily="34" charset="0"/>
              </a:rPr>
              <a:t>Standard errors can deal with any type of probability sample (with some reweighting) </a:t>
            </a:r>
          </a:p>
          <a:p>
            <a:pPr marL="285750" indent="-285750">
              <a:buFont typeface="Arial" panose="020B0604020202020204" pitchFamily="34" charset="0"/>
              <a:buChar char="•"/>
            </a:pPr>
            <a:r>
              <a:rPr lang="en-US" sz="2400" dirty="0">
                <a:latin typeface="Aptos" panose="020B0004020202020204" pitchFamily="34" charset="0"/>
              </a:rPr>
              <a:t>What can’t it deal with?</a:t>
            </a:r>
          </a:p>
        </p:txBody>
      </p:sp>
      <p:pic>
        <p:nvPicPr>
          <p:cNvPr id="8" name="Picture 7">
            <a:extLst>
              <a:ext uri="{FF2B5EF4-FFF2-40B4-BE49-F238E27FC236}">
                <a16:creationId xmlns:a16="http://schemas.microsoft.com/office/drawing/2014/main" id="{F8FAA19F-FEFA-FD97-0ADE-2FD146D6CB67}"/>
              </a:ext>
            </a:extLst>
          </p:cNvPr>
          <p:cNvPicPr>
            <a:picLocks noChangeAspect="1"/>
          </p:cNvPicPr>
          <p:nvPr/>
        </p:nvPicPr>
        <p:blipFill>
          <a:blip r:embed="rId3"/>
          <a:stretch>
            <a:fillRect/>
          </a:stretch>
        </p:blipFill>
        <p:spPr>
          <a:xfrm>
            <a:off x="5257801" y="1355285"/>
            <a:ext cx="5225150" cy="5422325"/>
          </a:xfrm>
          <a:prstGeom prst="rect">
            <a:avLst/>
          </a:prstGeom>
        </p:spPr>
      </p:pic>
    </p:spTree>
    <p:extLst>
      <p:ext uri="{BB962C8B-B14F-4D97-AF65-F5344CB8AC3E}">
        <p14:creationId xmlns:p14="http://schemas.microsoft.com/office/powerpoint/2010/main" val="27905050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Confidence Intervals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003390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DB45E-39C6-BA99-0BB6-CD9A1028019B}"/>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9F1C66-BE23-E38C-E941-B7848DB8E802}"/>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F365EB7A-4929-3399-E4E9-1E06872AAAC5}"/>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74596560-8A17-CEE9-060D-D5B36A6CCB9C}"/>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Relationships between variables</a:t>
            </a:r>
          </a:p>
          <a:p>
            <a:r>
              <a:rPr lang="en-US" sz="2800" dirty="0"/>
              <a:t>Standard errors </a:t>
            </a:r>
          </a:p>
        </p:txBody>
      </p:sp>
      <p:sp>
        <p:nvSpPr>
          <p:cNvPr id="2" name="Title 1">
            <a:extLst>
              <a:ext uri="{FF2B5EF4-FFF2-40B4-BE49-F238E27FC236}">
                <a16:creationId xmlns:a16="http://schemas.microsoft.com/office/drawing/2014/main" id="{1C3F3EC5-98D9-C29B-0407-AAF56EDCF60C}"/>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F1F4325D-C6B5-7CE2-76C3-F43510F1BFBF}"/>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What do standard errors get us? </a:t>
            </a:r>
          </a:p>
          <a:p>
            <a:r>
              <a:rPr lang="en-US" sz="2800" dirty="0"/>
              <a:t>Confidence intervals</a:t>
            </a:r>
          </a:p>
          <a:p>
            <a:r>
              <a:rPr lang="en-US" sz="2800" dirty="0"/>
              <a:t>Fundamentals of hypothesis testing</a:t>
            </a:r>
          </a:p>
        </p:txBody>
      </p:sp>
    </p:spTree>
    <p:extLst>
      <p:ext uri="{BB962C8B-B14F-4D97-AF65-F5344CB8AC3E}">
        <p14:creationId xmlns:p14="http://schemas.microsoft.com/office/powerpoint/2010/main" val="22568670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creen Recording 4">
            <a:hlinkClick r:id="" action="ppaction://media"/>
            <a:extLst>
              <a:ext uri="{FF2B5EF4-FFF2-40B4-BE49-F238E27FC236}">
                <a16:creationId xmlns:a16="http://schemas.microsoft.com/office/drawing/2014/main" id="{6C589A13-5550-3542-ABE7-DB6B52BD705E}"/>
              </a:ext>
            </a:extLst>
          </p:cNvPr>
          <p:cNvPicPr>
            <a:picLocks noGrp="1" noChangeAspect="1"/>
          </p:cNvPicPr>
          <p:nvPr>
            <p:ph idx="1"/>
            <a:videoFile r:link="rId1"/>
            <p:extLst>
              <p:ext uri="{DAA4B4D4-6D71-4841-9C94-3DE7FCFB9230}">
                <p14:media xmlns:p14="http://schemas.microsoft.com/office/powerpoint/2010/main" r:embed="rId2">
                  <p14:trim end="19236.7256"/>
                </p14:media>
              </p:ext>
            </p:extLst>
          </p:nvPr>
        </p:nvPicPr>
        <p:blipFill>
          <a:blip r:embed="rId5"/>
          <a:stretch>
            <a:fillRect/>
          </a:stretch>
        </p:blipFill>
        <p:spPr>
          <a:xfrm>
            <a:off x="152400" y="1051369"/>
            <a:ext cx="10864971" cy="4358832"/>
          </a:xfrm>
        </p:spPr>
      </p:pic>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But different samples will give us different values for our </a:t>
            </a:r>
            <a:r>
              <a:rPr lang="en-US" sz="2400" u="sng" dirty="0">
                <a:cs typeface="Times New Roman" panose="02020603050405020304" pitchFamily="18" charset="0"/>
              </a:rPr>
              <a:t>statistics</a:t>
            </a:r>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We need to accommodate this </a:t>
            </a:r>
            <a:r>
              <a:rPr lang="en-US" sz="2400" b="1" dirty="0">
                <a:cs typeface="Times New Roman" panose="02020603050405020304" pitchFamily="18" charset="0"/>
              </a:rPr>
              <a:t>uncertainty </a:t>
            </a:r>
            <a:r>
              <a:rPr lang="en-US" sz="2400" dirty="0">
                <a:cs typeface="Times New Roman" panose="02020603050405020304" pitchFamily="18" charset="0"/>
              </a:rPr>
              <a:t>in how we talk about statistics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Another viz: </a:t>
            </a:r>
            <a:r>
              <a:rPr lang="en-US" sz="2400" dirty="0">
                <a:cs typeface="Times New Roman" panose="02020603050405020304" pitchFamily="18" charset="0"/>
                <a:hlinkClick r:id="rId6"/>
              </a:rPr>
              <a:t>https://twitter.com/EpiEllie/status/1160395672706789376</a:t>
            </a:r>
            <a:r>
              <a:rPr lang="en-US" sz="2400" dirty="0">
                <a:cs typeface="Times New Roman" panose="02020603050405020304" pitchFamily="18" charset="0"/>
              </a:rPr>
              <a:t>. </a:t>
            </a:r>
          </a:p>
        </p:txBody>
      </p:sp>
    </p:spTree>
    <p:extLst>
      <p:ext uri="{BB962C8B-B14F-4D97-AF65-F5344CB8AC3E}">
        <p14:creationId xmlns:p14="http://schemas.microsoft.com/office/powerpoint/2010/main" val="151835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28546-9A5E-8665-826B-55CC5CFCA9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A2FED-9B96-2D58-0224-8C0987B422E6}"/>
              </a:ext>
            </a:extLst>
          </p:cNvPr>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D1DCDC-F961-AD87-3C68-AA9B05BBF2F3}"/>
                  </a:ext>
                </a:extLst>
              </p:cNvPr>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How do we make sense of the relationships between variables? </a:t>
                </a:r>
              </a:p>
              <a:p>
                <a:pPr marL="0" indent="0">
                  <a:buNone/>
                </a:pPr>
                <a:r>
                  <a:rPr lang="en-US" sz="2400" dirty="0">
                    <a:cs typeface="Times New Roman" panose="02020603050405020304" pitchFamily="18" charset="0"/>
                  </a:rPr>
                  <a:t>Variables can be </a:t>
                </a:r>
                <a:r>
                  <a:rPr lang="en-US" sz="2400" b="1" dirty="0">
                    <a:cs typeface="Times New Roman" panose="02020603050405020304" pitchFamily="18" charset="0"/>
                  </a:rPr>
                  <a:t>independent </a:t>
                </a:r>
                <a:r>
                  <a:rPr lang="en-US" sz="2400" dirty="0">
                    <a:cs typeface="Times New Roman" panose="02020603050405020304" pitchFamily="18" charset="0"/>
                  </a:rPr>
                  <a:t>(uncorrelated) if one contains no information of the other. Formally: </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e>
                          </m:d>
                          <m:r>
                            <a:rPr lang="en-US" sz="2400" b="0" i="1"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Pr</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𝑎𝑛𝑑</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𝑌</m:t>
                              </m:r>
                            </m:e>
                          </m:d>
                        </m:e>
                      </m:func>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Pr</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e>
                          </m:d>
                        </m:e>
                      </m:func>
                      <m:r>
                        <m:rPr>
                          <m:sty m:val="p"/>
                        </m:rPr>
                        <a:rPr lang="en-US" sz="2400" b="0" i="0" smtClean="0">
                          <a:latin typeface="Cambria Math" panose="02040503050406030204" pitchFamily="18" charset="0"/>
                          <a:cs typeface="Times New Roman" panose="02020603050405020304" pitchFamily="18" charset="0"/>
                        </a:rPr>
                        <m:t>Pr</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FED1DCDC-F961-AD87-3C68-AA9B05BBF2F3}"/>
                  </a:ext>
                </a:extLst>
              </p:cNvPr>
              <p:cNvSpPr>
                <a:spLocks noGrp="1" noRot="1" noChangeAspect="1" noMove="1" noResize="1" noEditPoints="1" noAdjustHandles="1" noChangeArrowheads="1" noChangeShapeType="1" noTextEdit="1"/>
              </p:cNvSpPr>
              <p:nvPr>
                <p:ph idx="1"/>
              </p:nvPr>
            </p:nvSpPr>
            <p:spPr>
              <a:xfrm>
                <a:off x="609600" y="1066801"/>
                <a:ext cx="10210800" cy="5141388"/>
              </a:xfrm>
              <a:blipFill>
                <a:blip r:embed="rId3"/>
                <a:stretch>
                  <a:fillRect l="-896" t="-1305"/>
                </a:stretch>
              </a:blipFill>
            </p:spPr>
            <p:txBody>
              <a:bodyPr/>
              <a:lstStyle/>
              <a:p>
                <a:r>
                  <a:rPr lang="en-US">
                    <a:noFill/>
                  </a:rPr>
                  <a:t> </a:t>
                </a:r>
              </a:p>
            </p:txBody>
          </p:sp>
        </mc:Fallback>
      </mc:AlternateContent>
    </p:spTree>
    <p:extLst>
      <p:ext uri="{BB962C8B-B14F-4D97-AF65-F5344CB8AC3E}">
        <p14:creationId xmlns:p14="http://schemas.microsoft.com/office/powerpoint/2010/main" val="14166534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457200" indent="-457200">
              <a:buFont typeface="+mj-lt"/>
              <a:buAutoNum type="arabicPeriod"/>
            </a:pPr>
            <a:r>
              <a:rPr lang="en-US" sz="2200" dirty="0"/>
              <a:t>What do we need to assume? </a:t>
            </a:r>
          </a:p>
          <a:p>
            <a:pPr marL="457200" indent="-457200">
              <a:buFont typeface="+mj-lt"/>
              <a:buAutoNum type="arabicPeriod"/>
            </a:pPr>
            <a:r>
              <a:rPr lang="en-US" sz="2200" dirty="0"/>
              <a:t>How do we do it? </a:t>
            </a:r>
          </a:p>
          <a:p>
            <a:pPr marL="457200" indent="-457200">
              <a:buFont typeface="+mj-lt"/>
              <a:buAutoNum type="arabicPeriod"/>
            </a:pPr>
            <a:r>
              <a:rPr lang="en-US" sz="2200" dirty="0"/>
              <a:t>What can’t a CI deal with? </a:t>
            </a:r>
          </a:p>
        </p:txBody>
      </p:sp>
    </p:spTree>
    <p:extLst>
      <p:ext uri="{BB962C8B-B14F-4D97-AF65-F5344CB8AC3E}">
        <p14:creationId xmlns:p14="http://schemas.microsoft.com/office/powerpoint/2010/main" val="13109678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What do we need to assume? </a:t>
                </a:r>
              </a:p>
              <a:p>
                <a:pPr marL="457200" indent="-457200">
                  <a:buFont typeface="+mj-lt"/>
                  <a:buAutoNum type="arabicPeriod"/>
                </a:pPr>
                <a:r>
                  <a:rPr lang="en-US" sz="2200" b="1" dirty="0"/>
                  <a:t>Random sample. </a:t>
                </a:r>
                <a:r>
                  <a:rPr lang="en-US" sz="2200" dirty="0"/>
                  <a:t>If there is </a:t>
                </a:r>
                <a:r>
                  <a:rPr lang="en-US" sz="2200" u="sng" dirty="0"/>
                  <a:t>sample selection</a:t>
                </a:r>
                <a:r>
                  <a:rPr lang="en-US" sz="2200" dirty="0"/>
                  <a:t>, our estimates of </a:t>
                </a:r>
                <a14:m>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oMath>
                </a14:m>
                <a:r>
                  <a:rPr lang="en-US" sz="2200" dirty="0"/>
                  <a:t> will be </a:t>
                </a:r>
                <a:r>
                  <a:rPr lang="en-US" sz="2200" u="sng" dirty="0"/>
                  <a:t>biased </a:t>
                </a:r>
                <a:r>
                  <a:rPr lang="en-US" sz="2200" dirty="0"/>
                  <a:t>away from the true underlying value (incorrect coverage of CIs)</a:t>
                </a:r>
              </a:p>
              <a:p>
                <a:pPr marL="457200" indent="-457200">
                  <a:buFont typeface="+mj-lt"/>
                  <a:buAutoNum type="arabicPeriod"/>
                </a:pPr>
                <a:r>
                  <a:rPr lang="en-US" sz="2200" b="1" dirty="0"/>
                  <a:t>Independent observations. </a:t>
                </a:r>
                <a:r>
                  <a:rPr lang="en-US" sz="2200" dirty="0"/>
                  <a:t>Related to (1). Can’t have person X sampled if and only if Y is not, etc.  </a:t>
                </a:r>
              </a:p>
              <a:p>
                <a:pPr marL="457200" indent="-457200">
                  <a:buFont typeface="+mj-lt"/>
                  <a:buAutoNum type="arabicPeriod"/>
                </a:pPr>
                <a:r>
                  <a:rPr lang="en-US" sz="2200" b="1" dirty="0"/>
                  <a:t>Accurate data. </a:t>
                </a:r>
                <a:r>
                  <a:rPr lang="en-US" sz="2200" dirty="0"/>
                  <a:t>Always an issue in stats! Worth mentioning here again.  </a:t>
                </a:r>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spTree>
    <p:extLst>
      <p:ext uri="{BB962C8B-B14F-4D97-AF65-F5344CB8AC3E}">
        <p14:creationId xmlns:p14="http://schemas.microsoft.com/office/powerpoint/2010/main" val="6142448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54DFC-A721-40F7-545D-E70083EB9453}"/>
              </a:ext>
            </a:extLst>
          </p:cNvPr>
          <p:cNvPicPr>
            <a:picLocks noChangeAspect="1"/>
          </p:cNvPicPr>
          <p:nvPr/>
        </p:nvPicPr>
        <p:blipFill>
          <a:blip r:embed="rId4"/>
          <a:stretch>
            <a:fillRect/>
          </a:stretch>
        </p:blipFill>
        <p:spPr>
          <a:xfrm>
            <a:off x="2057400" y="2057400"/>
            <a:ext cx="6972658" cy="2006703"/>
          </a:xfrm>
          <a:prstGeom prst="rect">
            <a:avLst/>
          </a:prstGeom>
        </p:spPr>
      </p:pic>
    </p:spTree>
    <p:extLst>
      <p:ext uri="{BB962C8B-B14F-4D97-AF65-F5344CB8AC3E}">
        <p14:creationId xmlns:p14="http://schemas.microsoft.com/office/powerpoint/2010/main" val="23083331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spTree>
    <p:extLst>
      <p:ext uri="{BB962C8B-B14F-4D97-AF65-F5344CB8AC3E}">
        <p14:creationId xmlns:p14="http://schemas.microsoft.com/office/powerpoint/2010/main" val="24701636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cxnSp>
        <p:nvCxnSpPr>
          <p:cNvPr id="3" name="Straight Arrow Connector 2">
            <a:extLst>
              <a:ext uri="{FF2B5EF4-FFF2-40B4-BE49-F238E27FC236}">
                <a16:creationId xmlns:a16="http://schemas.microsoft.com/office/drawing/2014/main" id="{51E61CA6-9875-7A74-7C44-E84712E645EE}"/>
              </a:ext>
            </a:extLst>
          </p:cNvPr>
          <p:cNvCxnSpPr>
            <a:cxnSpLocks/>
          </p:cNvCxnSpPr>
          <p:nvPr/>
        </p:nvCxnSpPr>
        <p:spPr>
          <a:xfrm flipH="1" flipV="1">
            <a:off x="5309616" y="1676400"/>
            <a:ext cx="1853184" cy="6858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7B06FF-E445-B647-D9FD-2C993414E0BE}"/>
              </a:ext>
            </a:extLst>
          </p:cNvPr>
          <p:cNvSpPr txBox="1"/>
          <p:nvPr/>
        </p:nvSpPr>
        <p:spPr>
          <a:xfrm>
            <a:off x="6400800" y="2505670"/>
            <a:ext cx="1828800" cy="923330"/>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Standard Error (depends on point estimate)</a:t>
            </a:r>
          </a:p>
        </p:txBody>
      </p:sp>
    </p:spTree>
    <p:extLst>
      <p:ext uri="{BB962C8B-B14F-4D97-AF65-F5344CB8AC3E}">
        <p14:creationId xmlns:p14="http://schemas.microsoft.com/office/powerpoint/2010/main" val="27628397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cxnSp>
        <p:nvCxnSpPr>
          <p:cNvPr id="3" name="Straight Arrow Connector 2">
            <a:extLst>
              <a:ext uri="{FF2B5EF4-FFF2-40B4-BE49-F238E27FC236}">
                <a16:creationId xmlns:a16="http://schemas.microsoft.com/office/drawing/2014/main" id="{51E61CA6-9875-7A74-7C44-E84712E645EE}"/>
              </a:ext>
            </a:extLst>
          </p:cNvPr>
          <p:cNvCxnSpPr>
            <a:cxnSpLocks/>
          </p:cNvCxnSpPr>
          <p:nvPr/>
        </p:nvCxnSpPr>
        <p:spPr>
          <a:xfrm flipH="1" flipV="1">
            <a:off x="5309616" y="1676400"/>
            <a:ext cx="1853184" cy="6858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7B06FF-E445-B647-D9FD-2C993414E0BE}"/>
              </a:ext>
            </a:extLst>
          </p:cNvPr>
          <p:cNvSpPr txBox="1"/>
          <p:nvPr/>
        </p:nvSpPr>
        <p:spPr>
          <a:xfrm>
            <a:off x="6400800" y="2505670"/>
            <a:ext cx="1828800" cy="923330"/>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Standard Error (depends on point estimate)</a:t>
            </a:r>
          </a:p>
        </p:txBody>
      </p:sp>
      <p:cxnSp>
        <p:nvCxnSpPr>
          <p:cNvPr id="6" name="Straight Arrow Connector 5">
            <a:extLst>
              <a:ext uri="{FF2B5EF4-FFF2-40B4-BE49-F238E27FC236}">
                <a16:creationId xmlns:a16="http://schemas.microsoft.com/office/drawing/2014/main" id="{B2F36EB6-1385-CD30-0951-6A825292A786}"/>
              </a:ext>
            </a:extLst>
          </p:cNvPr>
          <p:cNvCxnSpPr>
            <a:cxnSpLocks/>
          </p:cNvCxnSpPr>
          <p:nvPr/>
        </p:nvCxnSpPr>
        <p:spPr>
          <a:xfrm flipH="1" flipV="1">
            <a:off x="4572000" y="1725505"/>
            <a:ext cx="152400" cy="2236895"/>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0FEB200-3066-07EA-9037-B03490180698}"/>
              </a:ext>
            </a:extLst>
          </p:cNvPr>
          <p:cNvSpPr txBox="1"/>
          <p:nvPr/>
        </p:nvSpPr>
        <p:spPr>
          <a:xfrm>
            <a:off x="3505200" y="4034136"/>
            <a:ext cx="2438400" cy="1200329"/>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Multiplier for margin of error (depends on chosen level of confidence)</a:t>
            </a:r>
          </a:p>
        </p:txBody>
      </p:sp>
    </p:spTree>
    <p:extLst>
      <p:ext uri="{BB962C8B-B14F-4D97-AF65-F5344CB8AC3E}">
        <p14:creationId xmlns:p14="http://schemas.microsoft.com/office/powerpoint/2010/main" val="41893764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Mean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Suppose we estimate the average (systolic) blood pressure pressure of a sample (N=45) to be 115 with a standard deviation of 10. What is the 95% confidence interval? </a:t>
                </a:r>
              </a:p>
              <a:p>
                <a:pPr marL="0" indent="0">
                  <a:buNone/>
                </a:pPr>
                <a:r>
                  <a:rPr lang="en-US" sz="2200" dirty="0"/>
                  <a:t>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spTree>
    <p:extLst>
      <p:ext uri="{BB962C8B-B14F-4D97-AF65-F5344CB8AC3E}">
        <p14:creationId xmlns:p14="http://schemas.microsoft.com/office/powerpoint/2010/main" val="22795109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Mean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Suppose we estimate the average (systolic) blood pressure pressure of a sample (N=45) to be 115 with a standard deviation of 50. What is the 95% confidence interval? </a:t>
                </a:r>
              </a:p>
              <a:p>
                <a:pPr marL="0" indent="0">
                  <a:buNone/>
                </a:pPr>
                <a:r>
                  <a:rPr lang="en-US" sz="2200" dirty="0"/>
                  <a:t>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r>
                  <a:rPr lang="en-US" sz="2200" dirty="0"/>
                  <a:t>In this case: </a:t>
                </a:r>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=115±1.96∗</m:t>
                      </m:r>
                      <m:r>
                        <a:rPr lang="en-US" sz="2200" b="0" i="1" smtClean="0">
                          <a:latin typeface="Cambria Math" panose="02040503050406030204" pitchFamily="18" charset="0"/>
                        </a:rPr>
                        <m:t>𝑆𝐸</m:t>
                      </m:r>
                    </m:oMath>
                  </m:oMathPara>
                </a14:m>
                <a:endParaRPr lang="en-US" sz="2200" b="0" dirty="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=115±1.96∗</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50</m:t>
                          </m:r>
                        </m:num>
                        <m:den>
                          <m:rad>
                            <m:radPr>
                              <m:degHide m:val="on"/>
                              <m:ctrlPr>
                                <a:rPr lang="en-US" sz="2200" b="0" i="1" smtClean="0">
                                  <a:latin typeface="Cambria Math" panose="02040503050406030204" pitchFamily="18" charset="0"/>
                                </a:rPr>
                              </m:ctrlPr>
                            </m:radPr>
                            <m:deg/>
                            <m:e>
                              <m:r>
                                <a:rPr lang="en-US" sz="2200" b="0" i="1" smtClean="0">
                                  <a:latin typeface="Cambria Math" panose="02040503050406030204" pitchFamily="18" charset="0"/>
                                </a:rPr>
                                <m:t>45</m:t>
                              </m:r>
                            </m:e>
                          </m:rad>
                        </m:den>
                      </m:f>
                    </m:oMath>
                  </m:oMathPara>
                </a14:m>
                <a:endParaRPr lang="en-US" sz="2200" dirty="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=115±14.608</m:t>
                      </m:r>
                      <m:r>
                        <a:rPr lang="en-US" sz="2200" b="1" i="1" smtClean="0">
                          <a:latin typeface="Cambria Math" panose="02040503050406030204" pitchFamily="18" charset="0"/>
                        </a:rPr>
                        <m:t>=[</m:t>
                      </m:r>
                      <m:r>
                        <a:rPr lang="en-US" sz="2200" b="1" i="1" smtClean="0">
                          <a:latin typeface="Cambria Math" panose="02040503050406030204" pitchFamily="18" charset="0"/>
                        </a:rPr>
                        <m:t>𝟏𝟎𝟎</m:t>
                      </m:r>
                      <m:r>
                        <a:rPr lang="en-US" sz="2200" b="1" i="1" smtClean="0">
                          <a:latin typeface="Cambria Math" panose="02040503050406030204" pitchFamily="18" charset="0"/>
                        </a:rPr>
                        <m:t>.</m:t>
                      </m:r>
                      <m:r>
                        <a:rPr lang="en-US" sz="2200" b="1" i="1" smtClean="0">
                          <a:latin typeface="Cambria Math" panose="02040503050406030204" pitchFamily="18" charset="0"/>
                        </a:rPr>
                        <m:t>𝟑𝟗𝟐</m:t>
                      </m:r>
                      <m:r>
                        <a:rPr lang="en-US" sz="2200" b="1" i="1" smtClean="0">
                          <a:latin typeface="Cambria Math" panose="02040503050406030204" pitchFamily="18" charset="0"/>
                        </a:rPr>
                        <m:t>,</m:t>
                      </m:r>
                      <m:r>
                        <a:rPr lang="en-US" sz="2200" b="1" i="1" smtClean="0">
                          <a:latin typeface="Cambria Math" panose="02040503050406030204" pitchFamily="18" charset="0"/>
                        </a:rPr>
                        <m:t>𝟏𝟐𝟗</m:t>
                      </m:r>
                      <m:r>
                        <a:rPr lang="en-US" sz="2200" b="1" i="1" smtClean="0">
                          <a:latin typeface="Cambria Math" panose="02040503050406030204" pitchFamily="18" charset="0"/>
                        </a:rPr>
                        <m:t>.</m:t>
                      </m:r>
                      <m:r>
                        <a:rPr lang="en-US" sz="2200" b="1" i="1" smtClean="0">
                          <a:latin typeface="Cambria Math" panose="02040503050406030204" pitchFamily="18" charset="0"/>
                        </a:rPr>
                        <m:t>𝟔𝟎𝟖</m:t>
                      </m:r>
                      <m:r>
                        <a:rPr lang="en-US" sz="2200" b="1" i="1" smtClean="0">
                          <a:latin typeface="Cambria Math" panose="02040503050406030204" pitchFamily="18" charset="0"/>
                        </a:rPr>
                        <m:t>]</m:t>
                      </m:r>
                    </m:oMath>
                  </m:oMathPara>
                </a14:m>
                <a:endParaRPr lang="en-US" sz="2200" b="1"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3" name="Picture 2" descr="RStudio - RStudio">
            <a:extLst>
              <a:ext uri="{FF2B5EF4-FFF2-40B4-BE49-F238E27FC236}">
                <a16:creationId xmlns:a16="http://schemas.microsoft.com/office/drawing/2014/main" id="{EBECD180-E954-8A85-18E0-85E6CEE51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4031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Interpreting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39038ED-2336-DC44-869A-7ED121EFD1ED}"/>
              </a:ext>
            </a:extLst>
          </p:cNvPr>
          <p:cNvPicPr>
            <a:picLocks noChangeAspect="1"/>
          </p:cNvPicPr>
          <p:nvPr/>
        </p:nvPicPr>
        <p:blipFill>
          <a:blip r:embed="rId4"/>
          <a:stretch>
            <a:fillRect/>
          </a:stretch>
        </p:blipFill>
        <p:spPr>
          <a:xfrm>
            <a:off x="838200" y="1752599"/>
            <a:ext cx="7162800" cy="3160683"/>
          </a:xfrm>
          <a:prstGeom prst="rect">
            <a:avLst/>
          </a:prstGeom>
        </p:spPr>
      </p:pic>
    </p:spTree>
    <p:extLst>
      <p:ext uri="{BB962C8B-B14F-4D97-AF65-F5344CB8AC3E}">
        <p14:creationId xmlns:p14="http://schemas.microsoft.com/office/powerpoint/2010/main" val="13978249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210800" cy="5217905"/>
          </a:xfrm>
        </p:spPr>
        <p:txBody>
          <a:bodyPr>
            <a:normAutofit/>
          </a:bodyPr>
          <a:lstStyle/>
          <a:p>
            <a:pPr marL="0" indent="0">
              <a:buNone/>
            </a:pPr>
            <a:r>
              <a:rPr lang="en-US" sz="2400" dirty="0"/>
              <a:t>What can’t a CI deal with?</a:t>
            </a:r>
          </a:p>
          <a:p>
            <a:r>
              <a:rPr lang="en-US" sz="2400" dirty="0"/>
              <a:t> Violations of assumptions</a:t>
            </a:r>
          </a:p>
          <a:p>
            <a:r>
              <a:rPr lang="en-US" sz="2400" dirty="0"/>
              <a:t>Sample selection and measurement error are big</a:t>
            </a:r>
          </a:p>
          <a:p>
            <a:r>
              <a:rPr lang="en-US" sz="2400" dirty="0"/>
              <a:t>Other things can be dealt with (e.g., block/stratified sampling)</a:t>
            </a:r>
          </a:p>
          <a:p>
            <a:r>
              <a:rPr lang="en-US" sz="2400" dirty="0"/>
              <a:t>There are workarounds: bootstrapping, machine learning, conservative SEs</a:t>
            </a:r>
          </a:p>
          <a:p>
            <a:r>
              <a:rPr lang="en-US" sz="2400" dirty="0"/>
              <a:t>In general, your CIs are probably too narrow (but that’s okay – research is a joint process!)</a:t>
            </a:r>
          </a:p>
        </p:txBody>
      </p:sp>
    </p:spTree>
    <p:extLst>
      <p:ext uri="{BB962C8B-B14F-4D97-AF65-F5344CB8AC3E}">
        <p14:creationId xmlns:p14="http://schemas.microsoft.com/office/powerpoint/2010/main" val="514913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F1217-9DCB-9A5E-D9DD-75FCA232A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1B3C0B-E045-CCFA-8B0B-7296383CBF03}"/>
              </a:ext>
            </a:extLst>
          </p:cNvPr>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126BEB-6AB1-DBDA-E869-F98E35A177C9}"/>
                  </a:ext>
                </a:extLst>
              </p:cNvPr>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How do we make sense of the relationships between variables? </a:t>
                </a:r>
              </a:p>
              <a:p>
                <a:pPr marL="0" indent="0">
                  <a:buNone/>
                </a:pPr>
                <a:r>
                  <a:rPr lang="en-US" sz="2400" dirty="0">
                    <a:cs typeface="Times New Roman" panose="02020603050405020304" pitchFamily="18" charset="0"/>
                  </a:rPr>
                  <a:t>Variables can be </a:t>
                </a:r>
                <a:r>
                  <a:rPr lang="en-US" sz="2400" b="1" dirty="0">
                    <a:cs typeface="Times New Roman" panose="02020603050405020304" pitchFamily="18" charset="0"/>
                  </a:rPr>
                  <a:t>independent </a:t>
                </a:r>
                <a:r>
                  <a:rPr lang="en-US" sz="2400" dirty="0">
                    <a:cs typeface="Times New Roman" panose="02020603050405020304" pitchFamily="18" charset="0"/>
                  </a:rPr>
                  <a:t>(uncorrelated) if one contains no information of the other. Formally: </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e>
                          </m:d>
                          <m:r>
                            <a:rPr lang="en-US" sz="2400" b="0" i="1"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Pr</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𝑎𝑛𝑑</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𝑌</m:t>
                              </m:r>
                            </m:e>
                          </m:d>
                        </m:e>
                      </m:func>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Pr</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e>
                          </m:d>
                        </m:e>
                      </m:func>
                      <m:r>
                        <m:rPr>
                          <m:sty m:val="p"/>
                        </m:rPr>
                        <a:rPr lang="en-US" sz="2400" b="0" i="0" smtClean="0">
                          <a:latin typeface="Cambria Math" panose="02040503050406030204" pitchFamily="18" charset="0"/>
                          <a:cs typeface="Times New Roman" panose="02020603050405020304" pitchFamily="18" charset="0"/>
                        </a:rPr>
                        <m:t>Pr</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Otherwise we measure </a:t>
                </a:r>
                <a:r>
                  <a:rPr lang="en-US" sz="2400" b="1" u="sng" dirty="0">
                    <a:cs typeface="Times New Roman" panose="02020603050405020304" pitchFamily="18" charset="0"/>
                  </a:rPr>
                  <a:t>covariance</a:t>
                </a:r>
                <a:r>
                  <a:rPr lang="en-US" sz="2400" dirty="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10800" cy="5141388"/>
              </a:xfrm>
              <a:blipFill>
                <a:blip r:embed="rId3"/>
                <a:stretch>
                  <a:fillRect l="-896" t="-13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3B4DE60-5FE8-055A-0AA7-F76E28665C71}"/>
              </a:ext>
            </a:extLst>
          </p:cNvPr>
          <p:cNvPicPr>
            <a:picLocks noChangeAspect="1"/>
          </p:cNvPicPr>
          <p:nvPr/>
        </p:nvPicPr>
        <p:blipFill>
          <a:blip r:embed="rId4"/>
          <a:stretch>
            <a:fillRect/>
          </a:stretch>
        </p:blipFill>
        <p:spPr>
          <a:xfrm>
            <a:off x="914400" y="3594090"/>
            <a:ext cx="8475050" cy="1739910"/>
          </a:xfrm>
          <a:prstGeom prst="rect">
            <a:avLst/>
          </a:prstGeom>
        </p:spPr>
      </p:pic>
    </p:spTree>
    <p:extLst>
      <p:ext uri="{BB962C8B-B14F-4D97-AF65-F5344CB8AC3E}">
        <p14:creationId xmlns:p14="http://schemas.microsoft.com/office/powerpoint/2010/main" val="5820211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400" dirty="0"/>
              <a:t>What can’t a CI deal with? </a:t>
            </a:r>
          </a:p>
        </p:txBody>
      </p:sp>
      <p:pic>
        <p:nvPicPr>
          <p:cNvPr id="5" name="Picture 4">
            <a:extLst>
              <a:ext uri="{FF2B5EF4-FFF2-40B4-BE49-F238E27FC236}">
                <a16:creationId xmlns:a16="http://schemas.microsoft.com/office/drawing/2014/main" id="{65E87DA0-4EDE-65E4-A461-41B8A0D3228D}"/>
              </a:ext>
            </a:extLst>
          </p:cNvPr>
          <p:cNvPicPr>
            <a:picLocks noChangeAspect="1"/>
          </p:cNvPicPr>
          <p:nvPr/>
        </p:nvPicPr>
        <p:blipFill>
          <a:blip r:embed="rId3"/>
          <a:stretch>
            <a:fillRect/>
          </a:stretch>
        </p:blipFill>
        <p:spPr>
          <a:xfrm>
            <a:off x="628891" y="1393720"/>
            <a:ext cx="8591992" cy="4070559"/>
          </a:xfrm>
          <a:prstGeom prst="rect">
            <a:avLst/>
          </a:prstGeom>
        </p:spPr>
      </p:pic>
      <p:pic>
        <p:nvPicPr>
          <p:cNvPr id="3" name="Picture 2" descr="RStudio - RStudio">
            <a:extLst>
              <a:ext uri="{FF2B5EF4-FFF2-40B4-BE49-F238E27FC236}">
                <a16:creationId xmlns:a16="http://schemas.microsoft.com/office/drawing/2014/main" id="{5EAF6B81-AB11-9F58-5C97-D4A0F775D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5784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In many cases, the variable we care about is a </a:t>
                </a:r>
                <a:r>
                  <a:rPr lang="en-US" sz="2400" b="1" dirty="0"/>
                  <a:t>proportion </a:t>
                </a:r>
                <a:endParaRPr lang="en-US" sz="2400" dirty="0"/>
              </a:p>
              <a:p>
                <a:r>
                  <a:rPr lang="en-US" sz="2400" dirty="0"/>
                  <a:t>For example, the incidence of a medical condition: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0, 1</m:t>
                        </m:r>
                      </m:e>
                    </m:d>
                  </m:oMath>
                </a14:m>
                <a:endParaRPr lang="en-US" sz="2400" dirty="0"/>
              </a:p>
              <a:p>
                <a:r>
                  <a:rPr lang="en-US" sz="2400" dirty="0"/>
                  <a:t>The statistic is then </a:t>
                </a:r>
                <a14:m>
                  <m:oMath xmlns:m="http://schemas.openxmlformats.org/officeDocument/2006/math">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𝑥</m:t>
                        </m:r>
                      </m:e>
                    </m:bar>
                    <m:r>
                      <a:rPr lang="en-US" sz="2400" b="0" i="1" smtClean="0">
                        <a:latin typeface="Cambria Math" panose="02040503050406030204" pitchFamily="18" charset="0"/>
                      </a:rPr>
                      <m:t>:</m:t>
                    </m:r>
                  </m:oMath>
                </a14:m>
                <a:r>
                  <a:rPr lang="en-US" sz="2400" dirty="0"/>
                  <a:t> % of the sample/population with the condition</a:t>
                </a:r>
              </a:p>
              <a:p>
                <a:r>
                  <a:rPr lang="en-US" sz="2400" dirty="0"/>
                  <a:t>This is modeled as </a:t>
                </a:r>
                <a14:m>
                  <m:oMath xmlns:m="http://schemas.openxmlformats.org/officeDocument/2006/math">
                    <m:r>
                      <a:rPr lang="en-US" sz="2400" b="0" i="1" smtClean="0">
                        <a:latin typeface="Cambria Math" panose="02040503050406030204" pitchFamily="18" charset="0"/>
                      </a:rPr>
                      <m:t>𝑁</m:t>
                    </m:r>
                  </m:oMath>
                </a14:m>
                <a:r>
                  <a:rPr lang="en-US" sz="2400" dirty="0"/>
                  <a:t> draws from the </a:t>
                </a:r>
                <a:r>
                  <a:rPr lang="en-US" sz="2400" b="1" dirty="0"/>
                  <a:t>binomial distribution: </a:t>
                </a:r>
                <a:endParaRPr lang="en-US" sz="24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pic>
        <p:nvPicPr>
          <p:cNvPr id="1026" name="Picture 2" descr="Binomial Distribution">
            <a:extLst>
              <a:ext uri="{FF2B5EF4-FFF2-40B4-BE49-F238E27FC236}">
                <a16:creationId xmlns:a16="http://schemas.microsoft.com/office/drawing/2014/main" id="{8F11ADB3-A09D-6412-D0F1-5F9A989BCD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0" y="3048000"/>
            <a:ext cx="6477000" cy="3625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0743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In many cases, the variable we care about is a </a:t>
                </a:r>
                <a:r>
                  <a:rPr lang="en-US" sz="2400" b="1" dirty="0"/>
                  <a:t>proportion </a:t>
                </a:r>
                <a:endParaRPr lang="en-US" sz="2400" dirty="0"/>
              </a:p>
              <a:p>
                <a:r>
                  <a:rPr lang="en-US" sz="2400" dirty="0"/>
                  <a:t>For example, the incidence of a medical condition: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0, 1</m:t>
                        </m:r>
                      </m:e>
                    </m:d>
                  </m:oMath>
                </a14:m>
                <a:endParaRPr lang="en-US" sz="2400" dirty="0"/>
              </a:p>
              <a:p>
                <a:r>
                  <a:rPr lang="en-US" sz="2400" dirty="0"/>
                  <a:t>The statistic is then </a:t>
                </a:r>
                <a14:m>
                  <m:oMath xmlns:m="http://schemas.openxmlformats.org/officeDocument/2006/math">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𝑥</m:t>
                        </m:r>
                      </m:e>
                    </m:bar>
                    <m:r>
                      <a:rPr lang="en-US" sz="2400" b="0" i="1" smtClean="0">
                        <a:latin typeface="Cambria Math" panose="02040503050406030204" pitchFamily="18" charset="0"/>
                      </a:rPr>
                      <m:t>:</m:t>
                    </m:r>
                  </m:oMath>
                </a14:m>
                <a:r>
                  <a:rPr lang="en-US" sz="2400" dirty="0"/>
                  <a:t> % of the sample/population with the condition</a:t>
                </a:r>
              </a:p>
              <a:p>
                <a:r>
                  <a:rPr lang="en-US" sz="2400" dirty="0"/>
                  <a:t>This is modeled as </a:t>
                </a:r>
                <a14:m>
                  <m:oMath xmlns:m="http://schemas.openxmlformats.org/officeDocument/2006/math">
                    <m:r>
                      <a:rPr lang="en-US" sz="2400" b="0" i="1" smtClean="0">
                        <a:latin typeface="Cambria Math" panose="02040503050406030204" pitchFamily="18" charset="0"/>
                      </a:rPr>
                      <m:t>𝑁</m:t>
                    </m:r>
                  </m:oMath>
                </a14:m>
                <a:r>
                  <a:rPr lang="en-US" sz="2400" dirty="0"/>
                  <a:t> draws from the </a:t>
                </a:r>
                <a:r>
                  <a:rPr lang="en-US" sz="2400" b="1" dirty="0"/>
                  <a:t>binomial distribution: </a:t>
                </a:r>
                <a:endParaRPr lang="en-US" sz="24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EA3A861-61DB-1B02-B0A6-2E84837716D8}"/>
              </a:ext>
            </a:extLst>
          </p:cNvPr>
          <p:cNvPicPr>
            <a:picLocks noChangeAspect="1"/>
          </p:cNvPicPr>
          <p:nvPr/>
        </p:nvPicPr>
        <p:blipFill>
          <a:blip r:embed="rId4"/>
          <a:stretch>
            <a:fillRect/>
          </a:stretch>
        </p:blipFill>
        <p:spPr>
          <a:xfrm>
            <a:off x="1295400" y="3200104"/>
            <a:ext cx="8074283" cy="3320504"/>
          </a:xfrm>
          <a:prstGeom prst="rect">
            <a:avLst/>
          </a:prstGeom>
        </p:spPr>
      </p:pic>
    </p:spTree>
    <p:extLst>
      <p:ext uri="{BB962C8B-B14F-4D97-AF65-F5344CB8AC3E}">
        <p14:creationId xmlns:p14="http://schemas.microsoft.com/office/powerpoint/2010/main" val="34648451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How do we calculate the CI? We need the </a:t>
                </a:r>
                <a:r>
                  <a:rPr lang="en-US" sz="2400" b="1" dirty="0"/>
                  <a:t>standard error </a:t>
                </a:r>
                <a:r>
                  <a:rPr lang="en-US" sz="2400" dirty="0"/>
                  <a:t>first</a:t>
                </a:r>
              </a:p>
              <a:p>
                <a:pPr marL="457200" indent="-457200">
                  <a:buFont typeface="+mj-lt"/>
                  <a:buAutoNum type="arabicPeriod"/>
                </a:pPr>
                <a:r>
                  <a:rPr lang="en-US" sz="2400" dirty="0"/>
                  <a:t>The </a:t>
                </a:r>
                <a:r>
                  <a:rPr lang="en-US" sz="2400" b="1" dirty="0"/>
                  <a:t>moments</a:t>
                </a:r>
                <a:r>
                  <a:rPr lang="en-US" sz="2400" dirty="0"/>
                  <a:t> of a binomial distribution are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𝑝</m:t>
                      </m:r>
                    </m:oMath>
                  </m:oMathPara>
                </a14:m>
                <a:endParaRPr lang="en-US" sz="2400" b="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=0</m:t>
                          </m:r>
                        </m:e>
                      </m:d>
                      <m:r>
                        <a:rPr lang="en-US" sz="2400" b="0" i="1" smtClean="0">
                          <a:latin typeface="Cambria Math" panose="02040503050406030204" pitchFamily="18" charset="0"/>
                        </a:rPr>
                        <m:t>=1−</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oMath>
                  </m:oMathPara>
                </a14:m>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r>
                        <a:rPr lang="en-US" sz="2400" b="0" i="1" smtClean="0">
                          <a:latin typeface="Cambria Math" panose="02040503050406030204" pitchFamily="18" charset="0"/>
                        </a:rPr>
                        <m:t>=</m:t>
                      </m:r>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𝑛𝑝</m:t>
                      </m:r>
                    </m:oMath>
                  </m:oMathPara>
                </a14:m>
                <a:endParaRPr lang="en-US" sz="2400" b="0" dirty="0"/>
              </a:p>
              <a:p>
                <a:pPr marL="0" indent="0">
                  <a:buNone/>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𝕍</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𝑛𝑝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r>
                        <a:rPr lang="en-US" sz="2400" b="0" i="1" smtClean="0">
                          <a:latin typeface="Cambria Math" panose="02040503050406030204" pitchFamily="18" charset="0"/>
                        </a:rPr>
                        <m:t>=</m:t>
                      </m:r>
                      <m:r>
                        <a:rPr lang="en-US" sz="2400" b="0" i="1" smtClean="0">
                          <a:latin typeface="Cambria Math" panose="02040503050406030204" pitchFamily="18" charset="0"/>
                        </a:rPr>
                        <m:t>𝑛𝑝𝑞</m:t>
                      </m:r>
                    </m:oMath>
                  </m:oMathPara>
                </a14:m>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𝑺𝑬</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𝒙</m:t>
                          </m:r>
                        </m:e>
                      </m:d>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ad>
                            <m:radPr>
                              <m:degHide m:val="on"/>
                              <m:ctrlPr>
                                <a:rPr lang="en-US" sz="2400" b="1" i="1" smtClean="0">
                                  <a:latin typeface="Cambria Math" panose="02040503050406030204" pitchFamily="18" charset="0"/>
                                </a:rPr>
                              </m:ctrlPr>
                            </m:radPr>
                            <m:deg/>
                            <m:e>
                              <m:r>
                                <a:rPr lang="en-US" sz="2400" b="1" i="1" smtClean="0">
                                  <a:latin typeface="Cambria Math" panose="02040503050406030204" pitchFamily="18" charset="0"/>
                                </a:rPr>
                                <m:t>𝒏𝒑</m:t>
                              </m:r>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𝒑</m:t>
                              </m:r>
                              <m:r>
                                <a:rPr lang="en-US" sz="2400" b="1" i="1" smtClean="0">
                                  <a:latin typeface="Cambria Math" panose="02040503050406030204" pitchFamily="18" charset="0"/>
                                </a:rPr>
                                <m:t>)</m:t>
                              </m:r>
                            </m:e>
                          </m:rad>
                        </m:num>
                        <m:den>
                          <m:r>
                            <a:rPr lang="en-US" sz="2400" b="1" i="1" smtClean="0">
                              <a:latin typeface="Cambria Math" panose="02040503050406030204" pitchFamily="18" charset="0"/>
                            </a:rPr>
                            <m:t>𝒏</m:t>
                          </m:r>
                        </m:den>
                      </m:f>
                      <m:r>
                        <a:rPr lang="en-US" sz="2400" b="1" i="1" smtClean="0">
                          <a:latin typeface="Cambria Math" panose="02040503050406030204" pitchFamily="18" charset="0"/>
                        </a:rPr>
                        <m:t>=</m:t>
                      </m:r>
                      <m:rad>
                        <m:radPr>
                          <m:degHide m:val="on"/>
                          <m:ctrlPr>
                            <a:rPr lang="en-US" sz="2400" b="1" i="1" smtClean="0">
                              <a:latin typeface="Cambria Math" panose="02040503050406030204" pitchFamily="18" charset="0"/>
                            </a:rPr>
                          </m:ctrlPr>
                        </m:radPr>
                        <m:deg/>
                        <m:e>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𝒑</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𝒑</m:t>
                                  </m:r>
                                </m:e>
                              </m:d>
                            </m:num>
                            <m:den>
                              <m:r>
                                <a:rPr lang="en-US" sz="2400" b="1" i="1" smtClean="0">
                                  <a:latin typeface="Cambria Math" panose="02040503050406030204" pitchFamily="18" charset="0"/>
                                </a:rPr>
                                <m:t>𝒏</m:t>
                              </m:r>
                            </m:den>
                          </m:f>
                        </m:e>
                      </m:rad>
                    </m:oMath>
                  </m:oMathPara>
                </a14:m>
                <a:endParaRPr lang="en-US" sz="2400" b="1"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spTree>
    <p:extLst>
      <p:ext uri="{BB962C8B-B14F-4D97-AF65-F5344CB8AC3E}">
        <p14:creationId xmlns:p14="http://schemas.microsoft.com/office/powerpoint/2010/main" val="20059685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1999" y="962232"/>
                <a:ext cx="12641947" cy="7081443"/>
              </a:xfrm>
            </p:spPr>
            <p:txBody>
              <a:bodyPr>
                <a:normAutofit/>
              </a:bodyPr>
              <a:lstStyle/>
              <a:p>
                <a:pPr marL="0" indent="0">
                  <a:buNone/>
                </a:pPr>
                <a:r>
                  <a:rPr lang="en-US" sz="2400" dirty="0"/>
                  <a:t>How do we calculate the CI? </a:t>
                </a:r>
              </a:p>
              <a:p>
                <a:pPr marL="457200" indent="-457200">
                  <a:buFont typeface="+mj-lt"/>
                  <a:buAutoNum type="arabicPeriod"/>
                </a:pPr>
                <a:r>
                  <a:rPr lang="en-US" sz="2400" dirty="0"/>
                  <a:t>So the standard error is </a:t>
                </a:r>
                <a14:m>
                  <m:oMath xmlns:m="http://schemas.openxmlformats.org/officeDocument/2006/math">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num>
                          <m:den>
                            <m:r>
                              <a:rPr lang="en-US" sz="2400" b="0" i="1" smtClean="0">
                                <a:latin typeface="Cambria Math" panose="02040503050406030204" pitchFamily="18" charset="0"/>
                              </a:rPr>
                              <m:t>𝑛</m:t>
                            </m:r>
                          </m:den>
                        </m:f>
                      </m:e>
                    </m:rad>
                  </m:oMath>
                </a14:m>
                <a:endParaRPr lang="en-US" sz="2400" dirty="0"/>
              </a:p>
              <a:p>
                <a:pPr marL="457200" indent="-457200">
                  <a:buFont typeface="+mj-lt"/>
                  <a:buAutoNum type="arabicPeriod"/>
                </a:pPr>
                <a:r>
                  <a:rPr lang="en-US" sz="2400" dirty="0"/>
                  <a:t>Then, the </a:t>
                </a:r>
                <a:r>
                  <a:rPr lang="en-US" sz="2400" b="1" dirty="0"/>
                  <a:t>confidence interval </a:t>
                </a:r>
                <a:r>
                  <a:rPr lang="en-US" sz="2400" dirty="0"/>
                  <a:t>is given by</a:t>
                </a:r>
                <a:endParaRPr lang="en-US" sz="2400" b="1"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1999" y="962232"/>
                <a:ext cx="12641947" cy="7081443"/>
              </a:xfrm>
              <a:blipFill>
                <a:blip r:embed="rId3"/>
                <a:stretch>
                  <a:fillRect l="-723" t="-947"/>
                </a:stretch>
              </a:blipFill>
            </p:spPr>
            <p:txBody>
              <a:bodyPr/>
              <a:lstStyle/>
              <a:p>
                <a:r>
                  <a:rPr lang="en-US">
                    <a:noFill/>
                  </a:rPr>
                  <a:t> </a:t>
                </a:r>
              </a:p>
            </p:txBody>
          </p:sp>
        </mc:Fallback>
      </mc:AlternateContent>
      <p:pic>
        <p:nvPicPr>
          <p:cNvPr id="4098" name="Picture 2" descr="Understanding Binomial Confidence Intervals - SigmaZone">
            <a:extLst>
              <a:ext uri="{FF2B5EF4-FFF2-40B4-BE49-F238E27FC236}">
                <a16:creationId xmlns:a16="http://schemas.microsoft.com/office/drawing/2014/main" id="{27016B3E-D7D7-E85E-A756-F54D4902BF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971800"/>
            <a:ext cx="3735841" cy="144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Studio - RStudio">
            <a:extLst>
              <a:ext uri="{FF2B5EF4-FFF2-40B4-BE49-F238E27FC236}">
                <a16:creationId xmlns:a16="http://schemas.microsoft.com/office/drawing/2014/main" id="{E653FB72-CA56-5CBB-FF0F-332A6E558D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3327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Other CI Examples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8861895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1C78F-2816-ADFB-11B2-E7FCA23236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B25F49-60B6-F336-B1CE-5FE65B7C1A55}"/>
              </a:ext>
            </a:extLst>
          </p:cNvPr>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Skewed distributions</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8CB4D718-2D44-7B49-7994-75DE24D3ED47}"/>
              </a:ext>
            </a:extLst>
          </p:cNvPr>
          <p:cNvSpPr>
            <a:spLocks noGrp="1"/>
          </p:cNvSpPr>
          <p:nvPr>
            <p:ph idx="1"/>
          </p:nvPr>
        </p:nvSpPr>
        <p:spPr>
          <a:xfrm>
            <a:off x="761999" y="962232"/>
            <a:ext cx="12641947" cy="7081443"/>
          </a:xfrm>
        </p:spPr>
        <p:txBody>
          <a:bodyPr>
            <a:normAutofit/>
          </a:bodyPr>
          <a:lstStyle/>
          <a:p>
            <a:pPr marL="0" indent="0">
              <a:buNone/>
            </a:pPr>
            <a:r>
              <a:rPr lang="en-US" sz="2400" dirty="0"/>
              <a:t>What if the confidence interval for the mean isn’t relevant? </a:t>
            </a:r>
          </a:p>
          <a:p>
            <a:pPr marL="0" indent="0">
              <a:buNone/>
            </a:pPr>
            <a:r>
              <a:rPr lang="en-US" sz="2400" b="1" dirty="0"/>
              <a:t>Can we construct a CI around the median? </a:t>
            </a:r>
          </a:p>
        </p:txBody>
      </p:sp>
      <p:pic>
        <p:nvPicPr>
          <p:cNvPr id="3" name="Picture 2" descr="RStudio - RStudio">
            <a:extLst>
              <a:ext uri="{FF2B5EF4-FFF2-40B4-BE49-F238E27FC236}">
                <a16:creationId xmlns:a16="http://schemas.microsoft.com/office/drawing/2014/main" id="{7A55893A-C81F-AFE8-E6E3-10CDAAD4B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6364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37BEE6-8F1B-2571-00E7-E2C38588081E}"/>
              </a:ext>
            </a:extLst>
          </p:cNvPr>
          <p:cNvPicPr>
            <a:picLocks noChangeAspect="1"/>
          </p:cNvPicPr>
          <p:nvPr/>
        </p:nvPicPr>
        <p:blipFill>
          <a:blip r:embed="rId3"/>
          <a:stretch>
            <a:fillRect/>
          </a:stretch>
        </p:blipFill>
        <p:spPr>
          <a:xfrm>
            <a:off x="4044590" y="1903921"/>
            <a:ext cx="7004410" cy="4616687"/>
          </a:xfrm>
          <a:prstGeom prst="rect">
            <a:avLst/>
          </a:prstGeom>
        </p:spPr>
      </p:pic>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Count Data</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We might also be interested in </a:t>
            </a:r>
            <a:r>
              <a:rPr lang="en-US" sz="2400" b="1" dirty="0"/>
              <a:t>event counts </a:t>
            </a:r>
            <a:r>
              <a:rPr lang="en-US" sz="2400" dirty="0"/>
              <a:t>rather than incidences</a:t>
            </a:r>
          </a:p>
          <a:p>
            <a:r>
              <a:rPr lang="en-US" sz="2400" dirty="0"/>
              <a:t>How many drugs is a person taking? </a:t>
            </a:r>
          </a:p>
          <a:p>
            <a:r>
              <a:rPr lang="en-US" sz="2400" dirty="0"/>
              <a:t>How many hospitals opt into an incentive program? </a:t>
            </a:r>
          </a:p>
          <a:p>
            <a:pPr marL="0" indent="0">
              <a:buNone/>
            </a:pPr>
            <a:endParaRPr lang="en-US" sz="2400" b="1" dirty="0"/>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380081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The Poisson Distribution</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Assumptions on the Poisson Distribution</a:t>
            </a:r>
          </a:p>
          <a:p>
            <a:r>
              <a:rPr lang="en-US" sz="2400" dirty="0"/>
              <a:t>Events are clearly defined, are </a:t>
            </a:r>
            <a:r>
              <a:rPr lang="en-US" sz="2400" dirty="0" err="1"/>
              <a:t>i.i.d.</a:t>
            </a:r>
            <a:r>
              <a:rPr lang="en-US" sz="2400" dirty="0"/>
              <a:t>, and are well-counted (e.g., counted once)</a:t>
            </a:r>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Poisson Distribution Formula and Meaning in Finance">
            <a:extLst>
              <a:ext uri="{FF2B5EF4-FFF2-40B4-BE49-F238E27FC236}">
                <a16:creationId xmlns:a16="http://schemas.microsoft.com/office/drawing/2014/main" id="{750B9F1D-DF37-6EB7-36DD-B9762E1742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7008" y="936943"/>
            <a:ext cx="4826154" cy="20272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isson Distribution in Stat (Defined w/ 5+ Examples!)">
            <a:extLst>
              <a:ext uri="{FF2B5EF4-FFF2-40B4-BE49-F238E27FC236}">
                <a16:creationId xmlns:a16="http://schemas.microsoft.com/office/drawing/2014/main" id="{4C9B1EDA-9A0B-8CA0-44C7-03C78F3212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623" r="39505"/>
          <a:stretch/>
        </p:blipFill>
        <p:spPr bwMode="auto">
          <a:xfrm>
            <a:off x="1631065" y="4191000"/>
            <a:ext cx="6786563"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0361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The Poisson Distribution</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Assumptions on the Poisson Distribution</a:t>
            </a:r>
          </a:p>
          <a:p>
            <a:r>
              <a:rPr lang="en-US" sz="2400" dirty="0"/>
              <a:t>Events are clearly defined, are </a:t>
            </a:r>
            <a:r>
              <a:rPr lang="en-US" sz="2400" dirty="0" err="1"/>
              <a:t>i.i.d.</a:t>
            </a:r>
            <a:r>
              <a:rPr lang="en-US" sz="2400" dirty="0"/>
              <a:t>, and are well-counted (e.g., counted once)</a:t>
            </a:r>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Poisson Distribution Formula and Meaning in Finance">
            <a:extLst>
              <a:ext uri="{FF2B5EF4-FFF2-40B4-BE49-F238E27FC236}">
                <a16:creationId xmlns:a16="http://schemas.microsoft.com/office/drawing/2014/main" id="{750B9F1D-DF37-6EB7-36DD-B9762E1742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7008" y="936943"/>
            <a:ext cx="4826154" cy="20272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isson Distribution in Stat (Defined w/ 5+ Examples!)">
            <a:extLst>
              <a:ext uri="{FF2B5EF4-FFF2-40B4-BE49-F238E27FC236}">
                <a16:creationId xmlns:a16="http://schemas.microsoft.com/office/drawing/2014/main" id="{4C9B1EDA-9A0B-8CA0-44C7-03C78F3212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623" r="39505"/>
          <a:stretch/>
        </p:blipFill>
        <p:spPr bwMode="auto">
          <a:xfrm>
            <a:off x="1631065" y="4191000"/>
            <a:ext cx="6786563"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66B3B3-4883-4006-4E22-AC152F65B3B2}"/>
                  </a:ext>
                </a:extLst>
              </p:cNvPr>
              <p:cNvSpPr txBox="1"/>
              <p:nvPr/>
            </p:nvSpPr>
            <p:spPr>
              <a:xfrm>
                <a:off x="8610600" y="4572000"/>
                <a:ext cx="2438400" cy="123597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dirty="0"/>
                  <a:t>Since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𝜆</m:t>
                        </m:r>
                      </m:e>
                    </m:acc>
                    <m:r>
                      <a:rPr lang="en-US" b="0" i="1" dirty="0" smtClean="0">
                        <a:latin typeface="Cambria Math" panose="02040503050406030204" pitchFamily="18" charset="0"/>
                      </a:rPr>
                      <m:t>=</m:t>
                    </m:r>
                    <m:bar>
                      <m:barPr>
                        <m:pos m:val="top"/>
                        <m:ctrlPr>
                          <a:rPr lang="en-US" b="0" i="1" dirty="0" smtClean="0">
                            <a:latin typeface="Cambria Math" panose="02040503050406030204" pitchFamily="18" charset="0"/>
                          </a:rPr>
                        </m:ctrlPr>
                      </m:barPr>
                      <m:e>
                        <m:r>
                          <a:rPr lang="en-US" b="0" i="1" dirty="0" smtClean="0">
                            <a:latin typeface="Cambria Math" panose="02040503050406030204" pitchFamily="18" charset="0"/>
                          </a:rPr>
                          <m:t>𝑥</m:t>
                        </m:r>
                      </m:e>
                    </m:ba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the standard error is approximately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What is the CI then? </a:t>
                </a:r>
              </a:p>
            </p:txBody>
          </p:sp>
        </mc:Choice>
        <mc:Fallback xmlns="">
          <p:sp>
            <p:nvSpPr>
              <p:cNvPr id="5" name="TextBox 4">
                <a:extLst>
                  <a:ext uri="{FF2B5EF4-FFF2-40B4-BE49-F238E27FC236}">
                    <a16:creationId xmlns:a16="http://schemas.microsoft.com/office/drawing/2014/main" id="{AF66B3B3-4883-4006-4E22-AC152F65B3B2}"/>
                  </a:ext>
                </a:extLst>
              </p:cNvPr>
              <p:cNvSpPr txBox="1">
                <a:spLocks noRot="1" noChangeAspect="1" noMove="1" noResize="1" noEditPoints="1" noAdjustHandles="1" noChangeArrowheads="1" noChangeShapeType="1" noTextEdit="1"/>
              </p:cNvSpPr>
              <p:nvPr/>
            </p:nvSpPr>
            <p:spPr>
              <a:xfrm>
                <a:off x="8610600" y="4572000"/>
                <a:ext cx="2438400" cy="1235979"/>
              </a:xfrm>
              <a:prstGeom prst="rect">
                <a:avLst/>
              </a:prstGeom>
              <a:blipFill>
                <a:blip r:embed="rId5"/>
                <a:stretch>
                  <a:fillRect l="-1990" t="-1463" r="-1990" b="-6341"/>
                </a:stretch>
              </a:blipFill>
              <a:ln>
                <a:solidFill>
                  <a:schemeClr val="accent5">
                    <a:lumMod val="75000"/>
                  </a:schemeClr>
                </a:solidFill>
              </a:ln>
            </p:spPr>
            <p:txBody>
              <a:bodyPr/>
              <a:lstStyle/>
              <a:p>
                <a:r>
                  <a:rPr lang="en-US">
                    <a:noFill/>
                  </a:rPr>
                  <a:t> </a:t>
                </a:r>
              </a:p>
            </p:txBody>
          </p:sp>
        </mc:Fallback>
      </mc:AlternateContent>
      <p:pic>
        <p:nvPicPr>
          <p:cNvPr id="6" name="Picture 5" descr="RStudio - RStudio">
            <a:extLst>
              <a:ext uri="{FF2B5EF4-FFF2-40B4-BE49-F238E27FC236}">
                <a16:creationId xmlns:a16="http://schemas.microsoft.com/office/drawing/2014/main" id="{2D2B3E3F-8B5F-8C2D-D7C0-468DDCBC71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5000" y="251143"/>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458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How do we make sense of the relationships between variables? </a:t>
                </a:r>
              </a:p>
              <a:p>
                <a:pPr marL="0" indent="0">
                  <a:buNone/>
                </a:pPr>
                <a:r>
                  <a:rPr lang="en-US" sz="2400" dirty="0">
                    <a:cs typeface="Times New Roman" panose="02020603050405020304" pitchFamily="18" charset="0"/>
                  </a:rPr>
                  <a:t>Variables can be </a:t>
                </a:r>
                <a:r>
                  <a:rPr lang="en-US" sz="2400" b="1" dirty="0">
                    <a:cs typeface="Times New Roman" panose="02020603050405020304" pitchFamily="18" charset="0"/>
                  </a:rPr>
                  <a:t>independent </a:t>
                </a:r>
                <a:r>
                  <a:rPr lang="en-US" sz="2400" dirty="0">
                    <a:cs typeface="Times New Roman" panose="02020603050405020304" pitchFamily="18" charset="0"/>
                  </a:rPr>
                  <a:t>(uncorrelated) if one contains no information of the other. Formally: </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e>
                          </m:d>
                          <m:r>
                            <a:rPr lang="en-US" sz="2400" b="0" i="1"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Pr</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𝑎𝑛𝑑</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𝑌</m:t>
                              </m:r>
                            </m:e>
                          </m:d>
                        </m:e>
                      </m:func>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Pr</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e>
                          </m:d>
                        </m:e>
                      </m:func>
                      <m:r>
                        <m:rPr>
                          <m:sty m:val="p"/>
                        </m:rPr>
                        <a:rPr lang="en-US" sz="2400" b="0" i="0" smtClean="0">
                          <a:latin typeface="Cambria Math" panose="02040503050406030204" pitchFamily="18" charset="0"/>
                          <a:cs typeface="Times New Roman" panose="02020603050405020304" pitchFamily="18" charset="0"/>
                        </a:rPr>
                        <m:t>Pr</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Otherwise we measure </a:t>
                </a:r>
                <a:r>
                  <a:rPr lang="en-US" sz="2400" b="1" u="sng" dirty="0">
                    <a:cs typeface="Times New Roman" panose="02020603050405020304" pitchFamily="18" charset="0"/>
                  </a:rPr>
                  <a:t>covariance</a:t>
                </a:r>
                <a:r>
                  <a:rPr lang="en-US" sz="2400" dirty="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10800" cy="5141388"/>
              </a:xfrm>
              <a:blipFill>
                <a:blip r:embed="rId3"/>
                <a:stretch>
                  <a:fillRect l="-896" t="-130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B88BD88C-A264-35A7-339E-CB35663B265C}"/>
              </a:ext>
            </a:extLst>
          </p:cNvPr>
          <p:cNvPicPr>
            <a:picLocks noChangeAspect="1"/>
          </p:cNvPicPr>
          <p:nvPr/>
        </p:nvPicPr>
        <p:blipFill>
          <a:blip r:embed="rId4"/>
          <a:stretch>
            <a:fillRect/>
          </a:stretch>
        </p:blipFill>
        <p:spPr>
          <a:xfrm>
            <a:off x="457199" y="1038294"/>
            <a:ext cx="10268589" cy="3609905"/>
          </a:xfrm>
          <a:prstGeom prst="rect">
            <a:avLst/>
          </a:prstGeom>
        </p:spPr>
      </p:pic>
    </p:spTree>
    <p:extLst>
      <p:ext uri="{BB962C8B-B14F-4D97-AF65-F5344CB8AC3E}">
        <p14:creationId xmlns:p14="http://schemas.microsoft.com/office/powerpoint/2010/main" val="33309960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a:t>
            </a:r>
            <a:r>
              <a:rPr lang="en-US" b="1" dirty="0">
                <a:cs typeface="Times New Roman" panose="02020603050405020304" pitchFamily="18" charset="0"/>
              </a:rPr>
              <a:t>Standard Deviation</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058400" cy="5217905"/>
              </a:xfrm>
            </p:spPr>
            <p:txBody>
              <a:bodyPr>
                <a:normAutofit/>
              </a:bodyPr>
              <a:lstStyle/>
              <a:p>
                <a:pPr marL="0" indent="0">
                  <a:buNone/>
                </a:pPr>
                <a:r>
                  <a:rPr lang="en-US" sz="2200" dirty="0"/>
                  <a:t>Can we calculate the CI for a standard deviation? (Note: why would we want this?) </a:t>
                </a:r>
              </a:p>
              <a:p>
                <a:pPr marL="0" indent="0">
                  <a:buNone/>
                </a:pPr>
                <a:r>
                  <a:rPr lang="en-US" sz="2200" dirty="0"/>
                  <a:t>  </a:t>
                </a:r>
              </a:p>
              <a:p>
                <a:pPr marL="0" indent="0">
                  <a:buNone/>
                </a:pPr>
                <a:r>
                  <a:rPr lang="en-US" sz="2200" dirty="0"/>
                  <a:t>The formula goes from: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r>
                  <a:rPr lang="en-US" sz="2200" dirty="0"/>
                  <a:t>To: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1051"/>
                </a:stretch>
              </a:blipFill>
            </p:spPr>
            <p:txBody>
              <a:bodyPr/>
              <a:lstStyle/>
              <a:p>
                <a:r>
                  <a:rPr lang="en-US">
                    <a:noFill/>
                  </a:rPr>
                  <a:t> </a:t>
                </a:r>
              </a:p>
            </p:txBody>
          </p:sp>
        </mc:Fallback>
      </mc:AlternateContent>
      <p:pic>
        <p:nvPicPr>
          <p:cNvPr id="12290" name="Picture 2" descr="Mth120 Section 9.3: Confidence Intervals for a Population Standard Deviation  - YouTube">
            <a:extLst>
              <a:ext uri="{FF2B5EF4-FFF2-40B4-BE49-F238E27FC236}">
                <a16:creationId xmlns:a16="http://schemas.microsoft.com/office/drawing/2014/main" id="{D6862CCF-E87A-BE3C-F88A-147A91F3A6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000" t="27617" r="21667" b="52383"/>
          <a:stretch/>
        </p:blipFill>
        <p:spPr bwMode="auto">
          <a:xfrm>
            <a:off x="1600200" y="3276600"/>
            <a:ext cx="53340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1365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A single CI isn’t really that interesting</a:t>
            </a:r>
          </a:p>
          <a:p>
            <a:r>
              <a:rPr lang="en-US" sz="2400" dirty="0"/>
              <a:t>If we have too much uncertainty, how can we fix it? </a:t>
            </a:r>
            <a:r>
              <a:rPr lang="en-US" sz="2400" b="1" u="sng" dirty="0"/>
              <a:t>Just get more data!</a:t>
            </a:r>
          </a:p>
          <a:p>
            <a:r>
              <a:rPr lang="en-US" sz="2400" dirty="0"/>
              <a:t>What we really care about is uncertainty </a:t>
            </a:r>
            <a:r>
              <a:rPr lang="en-US" sz="2400" i="1" dirty="0"/>
              <a:t>relative </a:t>
            </a:r>
            <a:r>
              <a:rPr lang="en-US" sz="2400" dirty="0"/>
              <a:t>to other groups in the data</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31640298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A single CI isn’t really that interesting</a:t>
            </a:r>
          </a:p>
          <a:p>
            <a:r>
              <a:rPr lang="en-US" sz="2400" dirty="0"/>
              <a:t>If we have too much uncertainty, how can we fix it? </a:t>
            </a:r>
            <a:r>
              <a:rPr lang="en-US" sz="2400" b="1" u="sng" dirty="0"/>
              <a:t>Just get more data!</a:t>
            </a:r>
          </a:p>
          <a:p>
            <a:r>
              <a:rPr lang="en-US" sz="2400" dirty="0"/>
              <a:t>What we really care about is uncertainty </a:t>
            </a:r>
            <a:r>
              <a:rPr lang="en-US" sz="2400" i="1" dirty="0"/>
              <a:t>relative </a:t>
            </a:r>
            <a:r>
              <a:rPr lang="en-US" sz="2400" dirty="0"/>
              <a:t>to other groups in the data</a:t>
            </a:r>
          </a:p>
          <a:p>
            <a:pPr marL="0" indent="0">
              <a:buNone/>
            </a:pPr>
            <a:r>
              <a:rPr lang="en-US" sz="2400" dirty="0"/>
              <a:t>This is the question of </a:t>
            </a:r>
            <a:r>
              <a:rPr lang="en-US" sz="2400" b="1" dirty="0"/>
              <a:t>differences in estimates: </a:t>
            </a:r>
            <a:endParaRPr lang="en-US" sz="2400" dirty="0"/>
          </a:p>
          <a:p>
            <a:r>
              <a:rPr lang="en-US" sz="2400" dirty="0"/>
              <a:t>Do men experience this more than women? </a:t>
            </a:r>
          </a:p>
          <a:p>
            <a:r>
              <a:rPr lang="en-US" sz="2400" dirty="0"/>
              <a:t>Do children have higher incidence than adults? </a:t>
            </a:r>
          </a:p>
          <a:p>
            <a:r>
              <a:rPr lang="en-US" sz="2400" dirty="0"/>
              <a:t>Comparisons are vital in understanding causal pathways and mechanisms!</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24737992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Logistics here depend on the comparison at hand: </a:t>
            </a:r>
          </a:p>
          <a:p>
            <a:r>
              <a:rPr lang="en-US" sz="2400" dirty="0"/>
              <a:t>Different comparisons = different distributions</a:t>
            </a:r>
          </a:p>
          <a:p>
            <a:r>
              <a:rPr lang="en-US" sz="2400" dirty="0"/>
              <a:t>The real trick is in calculating standard errors </a:t>
            </a:r>
            <a:r>
              <a:rPr lang="en-US" sz="2400" i="1" dirty="0"/>
              <a:t>of differences: </a:t>
            </a:r>
          </a:p>
          <a:p>
            <a:endParaRPr lang="en-US" sz="2400" i="1" dirty="0"/>
          </a:p>
          <a:p>
            <a:endParaRPr lang="en-US" sz="2400" i="1" dirty="0"/>
          </a:p>
          <a:p>
            <a:endParaRPr lang="en-US" sz="2400" dirty="0"/>
          </a:p>
          <a:p>
            <a:r>
              <a:rPr lang="en-US" sz="2400" dirty="0"/>
              <a:t>Also depends on if the data are “paired” or not</a:t>
            </a:r>
          </a:p>
          <a:p>
            <a:pPr marL="0" indent="0">
              <a:buNone/>
            </a:pPr>
            <a:r>
              <a:rPr lang="en-US" sz="2400" b="1" u="sng" dirty="0">
                <a:solidFill>
                  <a:schemeClr val="accent5">
                    <a:lumMod val="75000"/>
                  </a:schemeClr>
                </a:solidFill>
              </a:rPr>
              <a:t>Luckily, R can handle it all! </a:t>
            </a:r>
          </a:p>
          <a:p>
            <a:pPr marL="0" indent="0">
              <a:buNone/>
            </a:pPr>
            <a:endParaRPr lang="en-US" sz="2200" b="1" u="sng" dirty="0">
              <a:solidFill>
                <a:schemeClr val="accent5">
                  <a:lumMod val="75000"/>
                </a:schemeClr>
              </a:solidFill>
            </a:endParaRPr>
          </a:p>
          <a:p>
            <a:pPr marL="0" indent="0">
              <a:buNone/>
            </a:pPr>
            <a:endParaRPr lang="en-US" sz="2200" dirty="0"/>
          </a:p>
          <a:p>
            <a:pPr marL="0" indent="0">
              <a:buNone/>
            </a:pPr>
            <a:endParaRPr lang="en-US" sz="2200" dirty="0"/>
          </a:p>
          <a:p>
            <a:pPr marL="0" indent="0">
              <a:buNone/>
            </a:pPr>
            <a:endParaRPr lang="en-US" sz="2200" dirty="0"/>
          </a:p>
        </p:txBody>
      </p:sp>
      <p:pic>
        <p:nvPicPr>
          <p:cNvPr id="5" name="Picture 4" descr="RStudio - RStudio">
            <a:extLst>
              <a:ext uri="{FF2B5EF4-FFF2-40B4-BE49-F238E27FC236}">
                <a16:creationId xmlns:a16="http://schemas.microsoft.com/office/drawing/2014/main" id="{8E0E4272-E946-E527-FB77-CAAE0EFC8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wo-Sample Test of Means">
            <a:extLst>
              <a:ext uri="{FF2B5EF4-FFF2-40B4-BE49-F238E27FC236}">
                <a16:creationId xmlns:a16="http://schemas.microsoft.com/office/drawing/2014/main" id="{EA88A3E1-2D1A-76EB-681B-9F25B6320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219511"/>
            <a:ext cx="4114800" cy="12376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andard Error | Formula &amp; Examples - Video &amp; Lesson Transcript | Study.com">
            <a:extLst>
              <a:ext uri="{FF2B5EF4-FFF2-40B4-BE49-F238E27FC236}">
                <a16:creationId xmlns:a16="http://schemas.microsoft.com/office/drawing/2014/main" id="{91AE7ADC-422B-7DAE-1726-05FF9DEBCD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445" r="16222" b="58602"/>
          <a:stretch/>
        </p:blipFill>
        <p:spPr bwMode="auto">
          <a:xfrm>
            <a:off x="5791200" y="3196362"/>
            <a:ext cx="4572000" cy="112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0435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Survival Data</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Often we are interested in </a:t>
            </a:r>
            <a:r>
              <a:rPr lang="en-US" sz="2400" b="1" dirty="0"/>
              <a:t>event durations </a:t>
            </a:r>
            <a:r>
              <a:rPr lang="en-US" sz="2400" dirty="0"/>
              <a:t>rather than incidences</a:t>
            </a:r>
          </a:p>
          <a:p>
            <a:r>
              <a:rPr lang="en-US" sz="2400" dirty="0"/>
              <a:t>How long was a patient on dialysis? </a:t>
            </a:r>
          </a:p>
          <a:p>
            <a:r>
              <a:rPr lang="en-US" sz="2400" dirty="0"/>
              <a:t>How long between first visit and diagnosis? </a:t>
            </a:r>
          </a:p>
          <a:p>
            <a:pPr marL="0" indent="0">
              <a:buNone/>
            </a:pPr>
            <a:endParaRPr lang="en-US" sz="2400" b="1" dirty="0"/>
          </a:p>
        </p:txBody>
      </p:sp>
      <p:pic>
        <p:nvPicPr>
          <p:cNvPr id="1026" name="Picture 2" descr="Survival Analysis: Intuition &amp; Implementation in Python | by Anurag Pandey  | Towards Data Science">
            <a:extLst>
              <a:ext uri="{FF2B5EF4-FFF2-40B4-BE49-F238E27FC236}">
                <a16:creationId xmlns:a16="http://schemas.microsoft.com/office/drawing/2014/main" id="{CD1D1B7D-4166-C7B4-7FBE-E07F208F5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2688220"/>
            <a:ext cx="81534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6818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How to Construct Survival Curves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457200" indent="-457200">
                  <a:buFont typeface="+mj-lt"/>
                  <a:buAutoNum type="arabicPeriod"/>
                </a:pPr>
                <a:r>
                  <a:rPr lang="en-US" sz="2400" dirty="0"/>
                  <a:t>In each period </a:t>
                </a:r>
                <a14:m>
                  <m:oMath xmlns:m="http://schemas.openxmlformats.org/officeDocument/2006/math">
                    <m:r>
                      <a:rPr lang="en-US" sz="2400" b="0" i="1" smtClean="0">
                        <a:latin typeface="Cambria Math" panose="02040503050406030204" pitchFamily="18" charset="0"/>
                      </a:rPr>
                      <m:t>𝑡</m:t>
                    </m:r>
                  </m:oMath>
                </a14:m>
                <a:r>
                  <a:rPr lang="en-US" sz="2400" dirty="0"/>
                  <a:t>, calculate the fraction of events ongoing (e.g., patients alive) at </a:t>
                </a:r>
                <a14:m>
                  <m:oMath xmlns:m="http://schemas.openxmlformats.org/officeDocument/2006/math">
                    <m:r>
                      <a:rPr lang="en-US" sz="2400" b="0" i="1" smtClean="0">
                        <a:latin typeface="Cambria Math" panose="02040503050406030204" pitchFamily="18" charset="0"/>
                      </a:rPr>
                      <m:t>𝑡</m:t>
                    </m:r>
                  </m:oMath>
                </a14:m>
                <a:r>
                  <a:rPr lang="en-US" sz="2400" dirty="0"/>
                  <a:t> that are still ongoing at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a14:m>
                <a:r>
                  <a:rPr lang="en-US" sz="2400" dirty="0"/>
                  <a:t> – call these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oMath>
                </a14:m>
                <a:endParaRPr lang="en-US" sz="2400" dirty="0"/>
              </a:p>
              <a:p>
                <a:pPr marL="457200" indent="-457200">
                  <a:buFont typeface="+mj-lt"/>
                  <a:buAutoNum type="arabicPeriod"/>
                </a:pPr>
                <a:r>
                  <a:rPr lang="en-US" sz="2400" dirty="0"/>
                  <a:t>Then, to calculate % ongoing between </a:t>
                </a:r>
                <a14:m>
                  <m:oMath xmlns:m="http://schemas.openxmlformats.org/officeDocument/2006/math">
                    <m:r>
                      <a:rPr lang="en-US" sz="2400" b="0" i="1" smtClean="0">
                        <a:latin typeface="Cambria Math" panose="02040503050406030204" pitchFamily="18" charset="0"/>
                      </a:rPr>
                      <m:t>𝑡</m:t>
                    </m:r>
                  </m:oMath>
                </a14:m>
                <a:r>
                  <a:rPr lang="en-US" sz="2400" dirty="0"/>
                  <a:t> and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oMath>
                </a14:m>
                <a:r>
                  <a:rPr lang="en-US" sz="2400" dirty="0"/>
                  <a:t>, simply need to multiply:</a:t>
                </a:r>
              </a:p>
              <a:p>
                <a:pPr marL="0" indent="0" algn="ctr">
                  <a:buNone/>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sub>
                    </m:sSub>
                  </m:oMath>
                </a14:m>
                <a:r>
                  <a:rPr lang="en-US" sz="2400" dirty="0"/>
                  <a:t> </a:t>
                </a:r>
              </a:p>
              <a:p>
                <a:pPr marL="0" indent="0">
                  <a:buNone/>
                </a:pPr>
                <a:r>
                  <a:rPr lang="en-US" sz="2400" dirty="0"/>
                  <a:t>3. Note that this automatically adjusts for censored data (why?) </a:t>
                </a:r>
              </a:p>
              <a:p>
                <a:pPr marL="0" indent="0">
                  <a:buNone/>
                </a:pPr>
                <a:r>
                  <a:rPr lang="en-US" sz="2400" dirty="0"/>
                  <a:t>4. We calculate the CIs using a computer (formulas are messy)</a:t>
                </a:r>
              </a:p>
              <a:p>
                <a:pPr marL="0" indent="0">
                  <a:buNone/>
                </a:pPr>
                <a:endParaRPr lang="en-US" sz="2400" dirty="0"/>
              </a:p>
              <a:p>
                <a:pPr marL="0" indent="0">
                  <a:buNone/>
                </a:pPr>
                <a:r>
                  <a:rPr lang="en-US" sz="2400" dirty="0"/>
                  <a:t>Some code basics: </a:t>
                </a:r>
                <a:r>
                  <a:rPr lang="en-US" sz="2400" dirty="0">
                    <a:hlinkClick r:id="rId3"/>
                  </a:rPr>
                  <a:t>http://www.sthda.com/english/wiki/survival-analysis-basics</a:t>
                </a:r>
                <a:r>
                  <a:rPr lang="en-US" sz="2400" dirty="0"/>
                  <a:t>. </a:t>
                </a:r>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4"/>
                <a:stretch>
                  <a:fillRect l="-902" t="-1285"/>
                </a:stretch>
              </a:blipFill>
            </p:spPr>
            <p:txBody>
              <a:bodyPr/>
              <a:lstStyle/>
              <a:p>
                <a:r>
                  <a:rPr lang="en-US">
                    <a:noFill/>
                  </a:rPr>
                  <a:t> </a:t>
                </a:r>
              </a:p>
            </p:txBody>
          </p:sp>
        </mc:Fallback>
      </mc:AlternateContent>
      <p:pic>
        <p:nvPicPr>
          <p:cNvPr id="6" name="Picture 5" descr="RStudio - RStudio">
            <a:extLst>
              <a:ext uri="{FF2B5EF4-FFF2-40B4-BE49-F238E27FC236}">
                <a16:creationId xmlns:a16="http://schemas.microsoft.com/office/drawing/2014/main" id="{18514D62-A4DA-484B-A857-1A13968E36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5822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How to Read Survival Curves</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13A8FBB-A8A0-DD68-F6A7-B931825FBA0F}"/>
              </a:ext>
            </a:extLst>
          </p:cNvPr>
          <p:cNvPicPr>
            <a:picLocks noGrp="1" noChangeAspect="1"/>
          </p:cNvPicPr>
          <p:nvPr>
            <p:ph idx="1"/>
          </p:nvPr>
        </p:nvPicPr>
        <p:blipFill>
          <a:blip r:embed="rId3"/>
          <a:stretch>
            <a:fillRect/>
          </a:stretch>
        </p:blipFill>
        <p:spPr>
          <a:xfrm>
            <a:off x="2133600" y="962232"/>
            <a:ext cx="7645537" cy="5779879"/>
          </a:xfrm>
        </p:spPr>
      </p:pic>
    </p:spTree>
    <p:extLst>
      <p:ext uri="{BB962C8B-B14F-4D97-AF65-F5344CB8AC3E}">
        <p14:creationId xmlns:p14="http://schemas.microsoft.com/office/powerpoint/2010/main" val="41329107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Bootstrapping &amp; CI Theory</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1870140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Bootstrapped Standard Errors	</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058400" cy="5217905"/>
              </a:xfrm>
            </p:spPr>
            <p:txBody>
              <a:bodyPr>
                <a:normAutofit/>
              </a:bodyPr>
              <a:lstStyle/>
              <a:p>
                <a:pPr marL="0" indent="0">
                  <a:buNone/>
                </a:pPr>
                <a:r>
                  <a:rPr lang="en-US" sz="2200" dirty="0"/>
                  <a:t>Frequently, </a:t>
                </a:r>
                <a14:m>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oMath>
                </a14:m>
                <a:r>
                  <a:rPr lang="en-US" sz="2200" dirty="0"/>
                  <a:t> may be so complicated that it’s difficult to get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𝜎</m:t>
                        </m:r>
                      </m:e>
                      <m:sub>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sub>
                    </m:sSub>
                  </m:oMath>
                </a14:m>
                <a:r>
                  <a:rPr lang="en-US" sz="2200" dirty="0"/>
                  <a:t>. </a:t>
                </a:r>
              </a:p>
              <a:p>
                <a:pPr marL="0" indent="0">
                  <a:buNone/>
                </a:pPr>
                <a:r>
                  <a:rPr lang="en-US" sz="2200" dirty="0"/>
                  <a:t>In this case, we can use </a:t>
                </a:r>
                <a:r>
                  <a:rPr lang="en-US" sz="2200" b="1" dirty="0"/>
                  <a:t>bootstrapping </a:t>
                </a:r>
                <a:r>
                  <a:rPr lang="en-US" sz="2200" dirty="0"/>
                  <a:t>to validate our SEs (and CIs): </a:t>
                </a:r>
              </a:p>
              <a:p>
                <a:pPr marL="457200" indent="-457200">
                  <a:buAutoNum type="arabicPeriod"/>
                </a:pPr>
                <a:r>
                  <a:rPr lang="en-US" sz="2200" dirty="0"/>
                  <a:t>Take your data sample </a:t>
                </a:r>
                <a14:m>
                  <m:oMath xmlns:m="http://schemas.openxmlformats.org/officeDocument/2006/math">
                    <m:r>
                      <m:rPr>
                        <m:lit/>
                      </m:rP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𝑁</m:t>
                        </m:r>
                      </m:sub>
                    </m:sSub>
                    <m:r>
                      <a:rPr lang="en-US" sz="2200" b="0" i="1" smtClean="0">
                        <a:latin typeface="Cambria Math" panose="02040503050406030204" pitchFamily="18" charset="0"/>
                      </a:rPr>
                      <m:t>}</m:t>
                    </m:r>
                  </m:oMath>
                </a14:m>
                <a:r>
                  <a:rPr lang="en-US" sz="2200" b="0" dirty="0"/>
                  <a:t> and estimator </a:t>
                </a:r>
                <a14:m>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oMath>
                </a14:m>
                <a:endParaRPr lang="en-US" sz="2200" b="0" dirty="0"/>
              </a:p>
              <a:p>
                <a:pPr marL="457200" indent="-457200">
                  <a:buAutoNum type="arabicPeriod"/>
                </a:pPr>
                <a:r>
                  <a:rPr lang="en-US" sz="2200" dirty="0"/>
                  <a:t>From (1) sample </a:t>
                </a:r>
                <a:r>
                  <a:rPr lang="en-US" sz="2200" u="sng" dirty="0"/>
                  <a:t>with replacement</a:t>
                </a:r>
                <a:r>
                  <a:rPr lang="en-US" sz="2200" dirty="0"/>
                  <a:t> </a:t>
                </a:r>
                <a14:m>
                  <m:oMath xmlns:m="http://schemas.openxmlformats.org/officeDocument/2006/math">
                    <m:r>
                      <a:rPr lang="en-US" sz="2200" b="0" i="1" smtClean="0">
                        <a:latin typeface="Cambria Math" panose="02040503050406030204" pitchFamily="18" charset="0"/>
                      </a:rPr>
                      <m:t>𝑁</m:t>
                    </m:r>
                    <m:r>
                      <a:rPr lang="en-US" sz="2200" b="0" i="1" smtClean="0">
                        <a:latin typeface="Cambria Math" panose="02040503050406030204" pitchFamily="18" charset="0"/>
                      </a:rPr>
                      <m:t> </m:t>
                    </m:r>
                  </m:oMath>
                </a14:m>
                <a:r>
                  <a:rPr lang="en-US" sz="2200" dirty="0"/>
                  <a:t>times to get a new sample </a:t>
                </a:r>
                <a14:m>
                  <m:oMath xmlns:m="http://schemas.openxmlformats.org/officeDocument/2006/math">
                    <m:r>
                      <a:rPr lang="en-US" sz="2200" b="0" i="1" smtClean="0">
                        <a:latin typeface="Cambria Math" panose="02040503050406030204" pitchFamily="18" charset="0"/>
                      </a:rPr>
                      <m:t>{</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up>
                        <m:r>
                          <a:rPr lang="en-US" sz="2200" b="0" i="1" smtClean="0">
                            <a:latin typeface="Cambria Math" panose="02040503050406030204" pitchFamily="18" charset="0"/>
                          </a:rPr>
                          <m:t>1</m:t>
                        </m:r>
                      </m:sup>
                    </m:sSubSup>
                    <m:r>
                      <a:rPr lang="en-US" sz="2200" b="0" i="1" smtClean="0">
                        <a:latin typeface="Cambria Math" panose="02040503050406030204" pitchFamily="18" charset="0"/>
                      </a:rPr>
                      <m:t>,…, </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𝑋</m:t>
                        </m:r>
                      </m:e>
                      <m:sub>
                        <m:r>
                          <a:rPr lang="en-US" sz="2200" b="0" i="1" smtClean="0">
                            <a:latin typeface="Cambria Math" panose="02040503050406030204" pitchFamily="18" charset="0"/>
                          </a:rPr>
                          <m:t>𝑁</m:t>
                        </m:r>
                      </m:sub>
                      <m:sup>
                        <m:r>
                          <a:rPr lang="en-US" sz="2200" b="0" i="1" smtClean="0">
                            <a:latin typeface="Cambria Math" panose="02040503050406030204" pitchFamily="18" charset="0"/>
                          </a:rPr>
                          <m:t>1</m:t>
                        </m:r>
                      </m:sup>
                    </m:sSubSup>
                    <m:r>
                      <a:rPr lang="en-US" sz="2200" b="0" i="1" smtClean="0">
                        <a:latin typeface="Cambria Math" panose="02040503050406030204" pitchFamily="18" charset="0"/>
                      </a:rPr>
                      <m:t>}</m:t>
                    </m:r>
                  </m:oMath>
                </a14:m>
                <a:r>
                  <a:rPr lang="en-US" sz="2200" dirty="0"/>
                  <a:t> and estimator </a:t>
                </a:r>
                <a14:m>
                  <m:oMath xmlns:m="http://schemas.openxmlformats.org/officeDocument/2006/math">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1</m:t>
                        </m:r>
                      </m:sup>
                    </m:sSup>
                  </m:oMath>
                </a14:m>
                <a:endParaRPr lang="en-US" sz="2200" dirty="0"/>
              </a:p>
              <a:p>
                <a:pPr marL="457200" indent="-457200">
                  <a:buAutoNum type="arabicPeriod"/>
                </a:pPr>
                <a:r>
                  <a:rPr lang="en-US" sz="2200" dirty="0"/>
                  <a:t>Repeat (2) </a:t>
                </a:r>
                <a14:m>
                  <m:oMath xmlns:m="http://schemas.openxmlformats.org/officeDocument/2006/math">
                    <m:r>
                      <a:rPr lang="en-US" sz="2200" b="0" i="1" smtClean="0">
                        <a:latin typeface="Cambria Math" panose="02040503050406030204" pitchFamily="18" charset="0"/>
                      </a:rPr>
                      <m:t>𝐵</m:t>
                    </m:r>
                  </m:oMath>
                </a14:m>
                <a:r>
                  <a:rPr lang="en-US" sz="2200" dirty="0"/>
                  <a:t> times until you have a set of estimators </a:t>
                </a:r>
                <a14:m>
                  <m:oMath xmlns:m="http://schemas.openxmlformats.org/officeDocument/2006/math">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1</m:t>
                        </m:r>
                      </m:sup>
                    </m:sSup>
                    <m:r>
                      <a:rPr lang="en-US" sz="2200" b="0" i="1" smtClean="0">
                        <a:latin typeface="Cambria Math" panose="02040503050406030204" pitchFamily="18" charset="0"/>
                      </a:rPr>
                      <m:t>,…, </m:t>
                    </m:r>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𝐵</m:t>
                        </m:r>
                      </m:sup>
                    </m:sSup>
                  </m:oMath>
                </a14:m>
                <a:r>
                  <a:rPr lang="en-US" sz="2200" dirty="0"/>
                  <a:t>}</a:t>
                </a:r>
              </a:p>
              <a:p>
                <a:pPr marL="457200" indent="-457200">
                  <a:buFont typeface="Arial" pitchFamily="34" charset="0"/>
                  <a:buAutoNum type="arabicPeriod"/>
                </a:pPr>
                <a:r>
                  <a:rPr lang="en-US" sz="2200" dirty="0"/>
                  <a:t>Your “updated” estimator is then the average of these </a:t>
                </a:r>
                <a14:m>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𝜃</m:t>
                        </m:r>
                      </m:e>
                    </m:bar>
                  </m:oMath>
                </a14:m>
                <a:r>
                  <a:rPr lang="en-US" sz="2200" dirty="0"/>
                  <a:t> and its SE is given by the standard deviation of </a:t>
                </a:r>
                <a14:m>
                  <m:oMath xmlns:m="http://schemas.openxmlformats.org/officeDocument/2006/math">
                    <m:r>
                      <a:rPr lang="en-US" sz="2200" i="1">
                        <a:latin typeface="Cambria Math" panose="02040503050406030204" pitchFamily="18" charset="0"/>
                      </a:rPr>
                      <m:t>{</m:t>
                    </m:r>
                    <m:sSup>
                      <m:sSupPr>
                        <m:ctrlPr>
                          <a:rPr lang="en-US" sz="2200" i="1">
                            <a:latin typeface="Cambria Math" panose="02040503050406030204" pitchFamily="18" charset="0"/>
                          </a:rPr>
                        </m:ctrlPr>
                      </m:sSupPr>
                      <m:e>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e>
                      <m:sup>
                        <m:r>
                          <a:rPr lang="en-US" sz="2200" i="1">
                            <a:latin typeface="Cambria Math" panose="02040503050406030204" pitchFamily="18" charset="0"/>
                          </a:rPr>
                          <m:t>1</m:t>
                        </m:r>
                      </m:sup>
                    </m:sSup>
                    <m:r>
                      <a:rPr lang="en-US" sz="2200" i="1">
                        <a:latin typeface="Cambria Math" panose="02040503050406030204" pitchFamily="18" charset="0"/>
                      </a:rPr>
                      <m:t>,…, </m:t>
                    </m:r>
                    <m:sSup>
                      <m:sSupPr>
                        <m:ctrlPr>
                          <a:rPr lang="en-US" sz="2200" i="1">
                            <a:latin typeface="Cambria Math" panose="02040503050406030204" pitchFamily="18" charset="0"/>
                          </a:rPr>
                        </m:ctrlPr>
                      </m:sSupPr>
                      <m:e>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e>
                      <m:sup>
                        <m:r>
                          <a:rPr lang="en-US" sz="2200" i="1">
                            <a:latin typeface="Cambria Math" panose="02040503050406030204" pitchFamily="18" charset="0"/>
                          </a:rPr>
                          <m:t>𝐵</m:t>
                        </m:r>
                      </m:sup>
                    </m:sSup>
                  </m:oMath>
                </a14:m>
                <a:r>
                  <a:rPr lang="en-US" sz="2200" dirty="0"/>
                  <a:t>}</a:t>
                </a:r>
              </a:p>
              <a:p>
                <a:pPr marL="457200" indent="-457200">
                  <a:buAutoNum type="arabicPeriod"/>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1051"/>
                </a:stretch>
              </a:blipFill>
            </p:spPr>
            <p:txBody>
              <a:bodyPr/>
              <a:lstStyle/>
              <a:p>
                <a:r>
                  <a:rPr lang="en-US">
                    <a:noFill/>
                  </a:rPr>
                  <a:t> </a:t>
                </a:r>
              </a:p>
            </p:txBody>
          </p:sp>
        </mc:Fallback>
      </mc:AlternateContent>
    </p:spTree>
    <p:extLst>
      <p:ext uri="{BB962C8B-B14F-4D97-AF65-F5344CB8AC3E}">
        <p14:creationId xmlns:p14="http://schemas.microsoft.com/office/powerpoint/2010/main" val="15964571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Bootstrapped Standard Errors	</a:t>
            </a:r>
            <a:endParaRPr lang="en-US"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E5E0DE4-2840-07DB-60CC-72050FD0D7E3}"/>
              </a:ext>
            </a:extLst>
          </p:cNvPr>
          <p:cNvPicPr>
            <a:picLocks noChangeAspect="1"/>
          </p:cNvPicPr>
          <p:nvPr/>
        </p:nvPicPr>
        <p:blipFill>
          <a:blip r:embed="rId3"/>
          <a:stretch>
            <a:fillRect/>
          </a:stretch>
        </p:blipFill>
        <p:spPr>
          <a:xfrm>
            <a:off x="685800" y="986346"/>
            <a:ext cx="8595360" cy="5856938"/>
          </a:xfrm>
          <a:prstGeom prst="rect">
            <a:avLst/>
          </a:prstGeom>
        </p:spPr>
      </p:pic>
    </p:spTree>
    <p:extLst>
      <p:ext uri="{BB962C8B-B14F-4D97-AF65-F5344CB8AC3E}">
        <p14:creationId xmlns:p14="http://schemas.microsoft.com/office/powerpoint/2010/main" val="4193637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p:sp>
        <p:nvSpPr>
          <p:cNvPr id="3" name="Content Placeholder 2"/>
          <p:cNvSpPr>
            <a:spLocks noGrp="1"/>
          </p:cNvSpPr>
          <p:nvPr>
            <p:ph idx="1"/>
          </p:nvPr>
        </p:nvSpPr>
        <p:spPr>
          <a:xfrm>
            <a:off x="609600" y="1066801"/>
            <a:ext cx="10210800" cy="5141388"/>
          </a:xfrm>
        </p:spPr>
        <p:txBody>
          <a:bodyPr>
            <a:noAutofit/>
          </a:bodyPr>
          <a:lstStyle/>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But this makes covariance </a:t>
            </a:r>
            <a:r>
              <a:rPr lang="en-US" sz="2400" b="1" dirty="0">
                <a:cs typeface="Times New Roman" panose="02020603050405020304" pitchFamily="18" charset="0"/>
              </a:rPr>
              <a:t>unit sensitive! </a:t>
            </a:r>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FDB6B80C-8B62-C340-95D4-25F70B60A95B}"/>
              </a:ext>
            </a:extLst>
          </p:cNvPr>
          <p:cNvPicPr>
            <a:picLocks noChangeAspect="1"/>
          </p:cNvPicPr>
          <p:nvPr/>
        </p:nvPicPr>
        <p:blipFill>
          <a:blip r:embed="rId3"/>
          <a:stretch>
            <a:fillRect/>
          </a:stretch>
        </p:blipFill>
        <p:spPr>
          <a:xfrm>
            <a:off x="381000" y="962232"/>
            <a:ext cx="10238907" cy="4524168"/>
          </a:xfrm>
          <a:prstGeom prst="rect">
            <a:avLst/>
          </a:prstGeom>
        </p:spPr>
      </p:pic>
      <p:pic>
        <p:nvPicPr>
          <p:cNvPr id="4" name="Picture 2" descr="RStudio - RStudio">
            <a:extLst>
              <a:ext uri="{FF2B5EF4-FFF2-40B4-BE49-F238E27FC236}">
                <a16:creationId xmlns:a16="http://schemas.microsoft.com/office/drawing/2014/main" id="{80D578CE-4EEB-65E0-6EFC-2354F241D6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0" y="51054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1367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Sampling Distributions</a:t>
            </a:r>
          </a:p>
          <a:p>
            <a:r>
              <a:rPr lang="en-US" sz="2800" dirty="0"/>
              <a:t>Standard Errors and Confidence Intervals</a:t>
            </a:r>
          </a:p>
          <a:p>
            <a:r>
              <a:rPr lang="en-US" sz="2800" dirty="0"/>
              <a:t>Bootstrapping</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Next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i="1" dirty="0"/>
              <a:t>p </a:t>
            </a:r>
            <a:r>
              <a:rPr lang="en-US" sz="2800" dirty="0"/>
              <a:t>values</a:t>
            </a:r>
          </a:p>
          <a:p>
            <a:r>
              <a:rPr lang="en-US" sz="2800" dirty="0"/>
              <a:t>Hypothesis testing</a:t>
            </a:r>
          </a:p>
        </p:txBody>
      </p:sp>
    </p:spTree>
    <p:extLst>
      <p:ext uri="{BB962C8B-B14F-4D97-AF65-F5344CB8AC3E}">
        <p14:creationId xmlns:p14="http://schemas.microsoft.com/office/powerpoint/2010/main" val="35177828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7C56F-02BF-88A5-EACF-0426A084FB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23B1BA-5B2A-9360-781E-93A1A6679950}"/>
              </a:ext>
            </a:extLst>
          </p:cNvPr>
          <p:cNvSpPr>
            <a:spLocks noGrp="1"/>
          </p:cNvSpPr>
          <p:nvPr>
            <p:ph type="ctrTitle"/>
          </p:nvPr>
        </p:nvSpPr>
        <p:spPr>
          <a:xfrm>
            <a:off x="1261872" y="758952"/>
            <a:ext cx="10549128" cy="4041648"/>
          </a:xfrm>
        </p:spPr>
        <p:txBody>
          <a:bodyPr/>
          <a:lstStyle/>
          <a:p>
            <a:r>
              <a:rPr lang="en-US" dirty="0"/>
              <a:t>Appendix</a:t>
            </a:r>
          </a:p>
        </p:txBody>
      </p:sp>
      <p:sp>
        <p:nvSpPr>
          <p:cNvPr id="3" name="Subtitle 2">
            <a:extLst>
              <a:ext uri="{FF2B5EF4-FFF2-40B4-BE49-F238E27FC236}">
                <a16:creationId xmlns:a16="http://schemas.microsoft.com/office/drawing/2014/main" id="{66EA4B20-8CDC-5B2B-4785-7FAFED60531A}"/>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0412528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C402D37-6BD9-3127-26AD-B11777ADCFF3}"/>
              </a:ext>
            </a:extLst>
          </p:cNvPr>
          <p:cNvPicPr>
            <a:picLocks noChangeAspect="1"/>
          </p:cNvPicPr>
          <p:nvPr/>
        </p:nvPicPr>
        <p:blipFill>
          <a:blip r:embed="rId3"/>
          <a:stretch>
            <a:fillRect/>
          </a:stretch>
        </p:blipFill>
        <p:spPr>
          <a:xfrm>
            <a:off x="0" y="962231"/>
            <a:ext cx="9144000" cy="5959011"/>
          </a:xfrm>
          <a:prstGeom prst="rect">
            <a:avLst/>
          </a:prstGeom>
        </p:spPr>
      </p:pic>
    </p:spTree>
    <p:extLst>
      <p:ext uri="{BB962C8B-B14F-4D97-AF65-F5344CB8AC3E}">
        <p14:creationId xmlns:p14="http://schemas.microsoft.com/office/powerpoint/2010/main" val="12975673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0000B67-288D-8619-5115-90A2138E5520}"/>
              </a:ext>
            </a:extLst>
          </p:cNvPr>
          <p:cNvPicPr>
            <a:picLocks noChangeAspect="1"/>
          </p:cNvPicPr>
          <p:nvPr/>
        </p:nvPicPr>
        <p:blipFill>
          <a:blip r:embed="rId3"/>
          <a:stretch>
            <a:fillRect/>
          </a:stretch>
        </p:blipFill>
        <p:spPr>
          <a:xfrm>
            <a:off x="28936" y="838200"/>
            <a:ext cx="8595359" cy="5980312"/>
          </a:xfrm>
          <a:prstGeom prst="rect">
            <a:avLst/>
          </a:prstGeom>
        </p:spPr>
      </p:pic>
    </p:spTree>
    <p:extLst>
      <p:ext uri="{BB962C8B-B14F-4D97-AF65-F5344CB8AC3E}">
        <p14:creationId xmlns:p14="http://schemas.microsoft.com/office/powerpoint/2010/main" val="4942819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59EFD94-0371-4753-94D0-6D01D1A3CA32}"/>
              </a:ext>
            </a:extLst>
          </p:cNvPr>
          <p:cNvPicPr>
            <a:picLocks noChangeAspect="1"/>
          </p:cNvPicPr>
          <p:nvPr/>
        </p:nvPicPr>
        <p:blipFill>
          <a:blip r:embed="rId3"/>
          <a:stretch>
            <a:fillRect/>
          </a:stretch>
        </p:blipFill>
        <p:spPr>
          <a:xfrm>
            <a:off x="0" y="985381"/>
            <a:ext cx="10830026" cy="3053219"/>
          </a:xfrm>
          <a:prstGeom prst="rect">
            <a:avLst/>
          </a:prstGeom>
        </p:spPr>
      </p:pic>
    </p:spTree>
    <p:extLst>
      <p:ext uri="{BB962C8B-B14F-4D97-AF65-F5344CB8AC3E}">
        <p14:creationId xmlns:p14="http://schemas.microsoft.com/office/powerpoint/2010/main" val="25571353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974EA3B-5897-C62B-8ACB-DCA3D28C5192}"/>
              </a:ext>
            </a:extLst>
          </p:cNvPr>
          <p:cNvPicPr>
            <a:picLocks noChangeAspect="1"/>
          </p:cNvPicPr>
          <p:nvPr/>
        </p:nvPicPr>
        <p:blipFill>
          <a:blip r:embed="rId3"/>
          <a:stretch>
            <a:fillRect/>
          </a:stretch>
        </p:blipFill>
        <p:spPr>
          <a:xfrm>
            <a:off x="0" y="838199"/>
            <a:ext cx="10820400" cy="5275283"/>
          </a:xfrm>
          <a:prstGeom prst="rect">
            <a:avLst/>
          </a:prstGeom>
        </p:spPr>
      </p:pic>
    </p:spTree>
    <p:extLst>
      <p:ext uri="{BB962C8B-B14F-4D97-AF65-F5344CB8AC3E}">
        <p14:creationId xmlns:p14="http://schemas.microsoft.com/office/powerpoint/2010/main" val="11156564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52B3CAD-025C-FF47-9F72-8CB004201C9B}"/>
              </a:ext>
            </a:extLst>
          </p:cNvPr>
          <p:cNvPicPr>
            <a:picLocks noChangeAspect="1"/>
          </p:cNvPicPr>
          <p:nvPr/>
        </p:nvPicPr>
        <p:blipFill>
          <a:blip r:embed="rId3"/>
          <a:stretch>
            <a:fillRect/>
          </a:stretch>
        </p:blipFill>
        <p:spPr>
          <a:xfrm>
            <a:off x="22185" y="931366"/>
            <a:ext cx="8817015" cy="5815478"/>
          </a:xfrm>
          <a:prstGeom prst="rect">
            <a:avLst/>
          </a:prstGeom>
        </p:spPr>
      </p:pic>
    </p:spTree>
    <p:extLst>
      <p:ext uri="{BB962C8B-B14F-4D97-AF65-F5344CB8AC3E}">
        <p14:creationId xmlns:p14="http://schemas.microsoft.com/office/powerpoint/2010/main" val="9865264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7EB79C3-80AB-7373-EBFC-42FEA6D451CC}"/>
              </a:ext>
            </a:extLst>
          </p:cNvPr>
          <p:cNvPicPr>
            <a:picLocks noChangeAspect="1"/>
          </p:cNvPicPr>
          <p:nvPr/>
        </p:nvPicPr>
        <p:blipFill>
          <a:blip r:embed="rId3"/>
          <a:stretch>
            <a:fillRect/>
          </a:stretch>
        </p:blipFill>
        <p:spPr>
          <a:xfrm>
            <a:off x="0" y="972842"/>
            <a:ext cx="8763000" cy="4772804"/>
          </a:xfrm>
          <a:prstGeom prst="rect">
            <a:avLst/>
          </a:prstGeom>
        </p:spPr>
      </p:pic>
      <p:pic>
        <p:nvPicPr>
          <p:cNvPr id="7" name="Picture 6" descr="RStudio - RStudio">
            <a:extLst>
              <a:ext uri="{FF2B5EF4-FFF2-40B4-BE49-F238E27FC236}">
                <a16:creationId xmlns:a16="http://schemas.microsoft.com/office/drawing/2014/main" id="{AF743CBD-567A-9BBB-1F85-7C452317B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315986"/>
      </p:ext>
    </p:extLst>
  </p:cSld>
  <p:clrMapOvr>
    <a:masterClrMapping/>
  </p:clrMapOvr>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7836</TotalTime>
  <Words>4988</Words>
  <Application>Microsoft Office PowerPoint</Application>
  <PresentationFormat>Widescreen</PresentationFormat>
  <Paragraphs>649</Paragraphs>
  <Slides>97</Slides>
  <Notes>93</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97</vt:i4>
      </vt:variant>
    </vt:vector>
  </HeadingPairs>
  <TitlesOfParts>
    <vt:vector size="111" baseType="lpstr">
      <vt:lpstr>Aptos</vt:lpstr>
      <vt:lpstr>Arial</vt:lpstr>
      <vt:lpstr>Calibri</vt:lpstr>
      <vt:lpstr>Cambria Math</vt:lpstr>
      <vt:lpstr>Lucida Sans Unicode</vt:lpstr>
      <vt:lpstr>Source Sans Pro</vt:lpstr>
      <vt:lpstr>Symbol</vt:lpstr>
      <vt:lpstr>Tahoma</vt:lpstr>
      <vt:lpstr>Times New Roman</vt:lpstr>
      <vt:lpstr>Verdana</vt:lpstr>
      <vt:lpstr>Wingdings</vt:lpstr>
      <vt:lpstr>Wingdings 2</vt:lpstr>
      <vt:lpstr>View</vt:lpstr>
      <vt:lpstr>Office Theme</vt:lpstr>
      <vt:lpstr>Intermediate Statistics</vt:lpstr>
      <vt:lpstr>PowerPoint Presentation</vt:lpstr>
      <vt:lpstr>First…</vt:lpstr>
      <vt:lpstr>Correlations, Covariances, &amp; Causation (oh my!)</vt:lpstr>
      <vt:lpstr>How much do your variables move together?</vt:lpstr>
      <vt:lpstr>Covariances &amp; Correlations</vt:lpstr>
      <vt:lpstr>Covariances &amp; Correlations</vt:lpstr>
      <vt:lpstr>Covariances &amp; Correlations</vt:lpstr>
      <vt:lpstr>Covariances &amp; Correlations</vt:lpstr>
      <vt:lpstr>Covariances &amp; Correlations</vt:lpstr>
      <vt:lpstr>Covariances &amp; Correlations</vt:lpstr>
      <vt:lpstr>Sampling Distributions</vt:lpstr>
      <vt:lpstr>Populations and Samples</vt:lpstr>
      <vt:lpstr>Populations and Samples</vt:lpstr>
      <vt:lpstr>What is a Sample?</vt:lpstr>
      <vt:lpstr>Sampling Distributions and Density Functions</vt:lpstr>
      <vt:lpstr>Common Sampling Distributions</vt:lpstr>
      <vt:lpstr>Common Sampling Distributions</vt:lpstr>
      <vt:lpstr>Common Sampling Distributions</vt:lpstr>
      <vt:lpstr>Common Sampling Distributions: Bernoulli</vt:lpstr>
      <vt:lpstr>Sampling Distributions and Density Functions</vt:lpstr>
      <vt:lpstr>Another Distribution: Binomial</vt:lpstr>
      <vt:lpstr>Another Distribution: Binomial</vt:lpstr>
      <vt:lpstr>Another Distribution: Binomial</vt:lpstr>
      <vt:lpstr>Sampling Distributions</vt:lpstr>
      <vt:lpstr>Normal RVs</vt:lpstr>
      <vt:lpstr>Normal RVs</vt:lpstr>
      <vt:lpstr>Standard Normal Distribution </vt:lpstr>
      <vt:lpstr>PowerPoint Presentation</vt:lpstr>
      <vt:lpstr>Standardization</vt:lpstr>
      <vt:lpstr>PowerPoint Presentation</vt:lpstr>
      <vt:lpstr>PowerPoint Presentation</vt:lpstr>
      <vt:lpstr>Why are Normal Distributions “Normal”?</vt:lpstr>
      <vt:lpstr>Why are Normal Distributions “Normal”?</vt:lpstr>
      <vt:lpstr>Standard Errors</vt:lpstr>
      <vt:lpstr>Sampling Defined (Again)</vt:lpstr>
      <vt:lpstr>Sampling Defined (Again)</vt:lpstr>
      <vt:lpstr>Why we need standard errors: the 2024 US Presidential Election</vt:lpstr>
      <vt:lpstr>Sampling Terminology</vt:lpstr>
      <vt:lpstr>Random (?) Sampling</vt:lpstr>
      <vt:lpstr>Example: Sampling a Mean</vt:lpstr>
      <vt:lpstr>Example: Sampling a Mean</vt:lpstr>
      <vt:lpstr>Example: Sampling a Mean</vt:lpstr>
      <vt:lpstr>Standard Errors: Are our Distributions Different?</vt:lpstr>
      <vt:lpstr>Standard Errors: Are our Distributions Different?</vt:lpstr>
      <vt:lpstr>Standard Errors</vt:lpstr>
      <vt:lpstr>CLT + Standard Errors = Standardizing Variables</vt:lpstr>
      <vt:lpstr>Plotting Uncertainty: More Data Viz</vt:lpstr>
      <vt:lpstr>Some Cautions about the Standard Error</vt:lpstr>
      <vt:lpstr>Other Types of Sampling</vt:lpstr>
      <vt:lpstr>Other Types of Sampling</vt:lpstr>
      <vt:lpstr>Other Types of Sampling</vt:lpstr>
      <vt:lpstr>Other Types of Sampling</vt:lpstr>
      <vt:lpstr>Other Types of Sampling</vt:lpstr>
      <vt:lpstr>Other Types of Sampling</vt:lpstr>
      <vt:lpstr>Other Types of Sampling</vt:lpstr>
      <vt:lpstr>Confidence Intervals</vt:lpstr>
      <vt:lpstr>PowerPoint Presentation</vt:lpstr>
      <vt:lpstr>Populations and Samples</vt:lpstr>
      <vt:lpstr>Calculating a CI</vt:lpstr>
      <vt:lpstr>Calculating a CI</vt:lpstr>
      <vt:lpstr>Calculating a CI</vt:lpstr>
      <vt:lpstr>Calculating a CI</vt:lpstr>
      <vt:lpstr>Calculating a CI</vt:lpstr>
      <vt:lpstr>Calculating a CI</vt:lpstr>
      <vt:lpstr>Calculating a CI for a Mean</vt:lpstr>
      <vt:lpstr>Calculating a CI for a Mean</vt:lpstr>
      <vt:lpstr>Interpreting a CI</vt:lpstr>
      <vt:lpstr>Calculating a CI</vt:lpstr>
      <vt:lpstr>Calculating a CI</vt:lpstr>
      <vt:lpstr>Example: Binomial Distribution + CI</vt:lpstr>
      <vt:lpstr>Example: Binomial Distribution + CI</vt:lpstr>
      <vt:lpstr>Example: Binomial Distribution + CI</vt:lpstr>
      <vt:lpstr>Example: Binomial Distribution + CI</vt:lpstr>
      <vt:lpstr>Other CI Examples</vt:lpstr>
      <vt:lpstr>Example: Skewed distributions</vt:lpstr>
      <vt:lpstr>Example: Count Data</vt:lpstr>
      <vt:lpstr>The Poisson Distribution</vt:lpstr>
      <vt:lpstr>The Poisson Distribution</vt:lpstr>
      <vt:lpstr>Calculating a CI for a Standard Deviation</vt:lpstr>
      <vt:lpstr>Calculating a CI for Differences in Means/Proportions/SDs/etc. </vt:lpstr>
      <vt:lpstr>Calculating a CI for Differences in Means/Proportions/SDs/etc. </vt:lpstr>
      <vt:lpstr>Calculating a CI for Differences in Means/Proportions/SDs/etc. </vt:lpstr>
      <vt:lpstr>Example: Survival Data</vt:lpstr>
      <vt:lpstr>How to Construct Survival Curves</vt:lpstr>
      <vt:lpstr>How to Read Survival Curves</vt:lpstr>
      <vt:lpstr>Bootstrapping &amp; CI Theory</vt:lpstr>
      <vt:lpstr>Bootstrapped Standard Errors </vt:lpstr>
      <vt:lpstr>Bootstrapped Standard Errors </vt:lpstr>
      <vt:lpstr>PowerPoint Presentation</vt:lpstr>
      <vt:lpstr>Appendix</vt:lpstr>
      <vt:lpstr>Expected Values </vt:lpstr>
      <vt:lpstr>Expected Values </vt:lpstr>
      <vt:lpstr>Expected Values </vt:lpstr>
      <vt:lpstr>Expected Values </vt:lpstr>
      <vt:lpstr>Expected Values </vt:lpstr>
      <vt:lpstr>Expected Values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762</cp:revision>
  <dcterms:created xsi:type="dcterms:W3CDTF">2011-01-10T00:42:42Z</dcterms:created>
  <dcterms:modified xsi:type="dcterms:W3CDTF">2025-01-27T18:10:28Z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